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8406770_Alcoholism_and_the_brain_An_overvie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thematic.com/insights/content/images/wordpress/2018/04/shutterstock_730381336.jpg" TargetMode="External"/><Relationship Id="rId3" Type="http://schemas.openxmlformats.org/officeDocument/2006/relationships/hyperlink" Target="https://doi.org/10.1097/01.ALC.0000164374.32229.A2"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pkinsmedicine.org/health/conditions-and-diseases/anatomy-of-the-brain" TargetMode="External"/><Relationship Id="rId3" Type="http://schemas.openxmlformats.org/officeDocument/2006/relationships/hyperlink" Target="https://brainvision.com/products/braincap-m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rofile/Ramaswamy-Palaniappan/publication/3303075/figure/fig1/AS:394679418933251@1471110314661/Some-objects-from-the-Snodgrass-and-Vanderwart-picture-set.p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0.srcdn.com/wordpress/wp-content/uploads/2020/02/data-crimshaw-pipe-star-trek-the-next-generation-Edited-1.jp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7e2bae05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7e2bae05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8efd1f031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8efd1f031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“Flatten” these maps and feed into the network, one at a time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7e2bae05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7e2bae05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8efd1f03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8efd1f03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7e2bae05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7e2bae05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Traditional neural networks lose information by flattening images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CNNs can pick out the correlation between nearby pixels to extract features from the image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The number of weights to train in a CNN are fewer, so training is cheaper!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9740cd28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9740cd28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Optimization technique: Stochastic Gradient Descent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Fixed regularizations to avoid overfitting</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Optimized number of nodes in convolutional/ dense layers (~100 models)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Figuring out the best possible model was quite a challenging task, which took about 10-15 hours of work (manual + automatic hyperparameter tuning combined)!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first decided to stick with a simple/ minimal architecture in terms of type of layers. Input layer taking in 64x256 images, a convolutional layer that picks on features from these images, a max pooling layer that performs dimensionality reduction, feeding into a regular dense layer, finally leading to a probabilistic output.</a:t>
            </a:r>
            <a:endParaRPr/>
          </a:p>
          <a:p>
            <a:pPr indent="-298450" lvl="0" marL="457200" rtl="0" algn="l">
              <a:spcBef>
                <a:spcPts val="0"/>
              </a:spcBef>
              <a:spcAft>
                <a:spcPts val="0"/>
              </a:spcAft>
              <a:buSzPts val="1100"/>
              <a:buChar char="●"/>
            </a:pPr>
            <a:r>
              <a:rPr lang="en"/>
              <a:t>In a plethora of optimization techniques, we chose stochastic gradient descent, which adapts well to bulky training sets (like ours!) We also chose a suitable learning rate to allow fast enough convergence but now skip around local minima</a:t>
            </a:r>
            <a:endParaRPr/>
          </a:p>
          <a:p>
            <a:pPr indent="-298450" lvl="0" marL="457200" rtl="0" algn="l">
              <a:spcBef>
                <a:spcPts val="0"/>
              </a:spcBef>
              <a:spcAft>
                <a:spcPts val="0"/>
              </a:spcAft>
              <a:buSzPts val="1100"/>
              <a:buChar char="●"/>
            </a:pPr>
            <a:r>
              <a:rPr lang="en"/>
              <a:t>We implemented regularizers, which are parameters added to the cost function to penalize overfitting. Again, we had to find a balance between overfitting and underfitting.</a:t>
            </a:r>
            <a:endParaRPr/>
          </a:p>
          <a:p>
            <a:pPr indent="-298450" lvl="0" marL="457200" rtl="0" algn="l">
              <a:spcBef>
                <a:spcPts val="0"/>
              </a:spcBef>
              <a:spcAft>
                <a:spcPts val="0"/>
              </a:spcAft>
              <a:buSzPts val="1100"/>
              <a:buChar char="●"/>
            </a:pPr>
            <a:r>
              <a:rPr lang="en"/>
              <a:t>With all of these choices fixed, we finally let a keras implementation of cross-validation based grid search optimize the number of nodes in the convolutional and dense layer. We specified search ranges for both hyperparameters to be centered at good values we found by trial and error. We tried out a hundred models based on layer sizes, and thus arrived at our best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7e2bae05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7e2bae05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7e2bae058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7e2bae05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8efd1f031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8efd1f031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7e2bae058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7e2bae05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7e2bae05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7e2bae05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2200CC"/>
                </a:solidFill>
                <a:hlinkClick r:id="rId2">
                  <a:extLst>
                    <a:ext uri="{A12FA001-AC4F-418D-AE19-62706E023703}">
                      <ahyp:hlinkClr val="tx"/>
                    </a:ext>
                  </a:extLst>
                </a:hlinkClick>
              </a:rPr>
              <a:t>https://www.researchgate.net/publication/8406770_Alcoholism_and_the_brain_An_overview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8efd1f03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8efd1f03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8efd1f03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8efd1f03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training was great success!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get 87% accuracy for the single stimulus, and about 80-84% accuracy for the two stimuli cases - audit level, but achieved systematically through objectively defined metrics!</a:t>
            </a:r>
            <a:endParaRPr/>
          </a:p>
          <a:p>
            <a:pPr indent="-298450" lvl="0" marL="457200" rtl="0" algn="l">
              <a:spcBef>
                <a:spcPts val="0"/>
              </a:spcBef>
              <a:spcAft>
                <a:spcPts val="0"/>
              </a:spcAft>
              <a:buSzPts val="1100"/>
              <a:buChar char="●"/>
            </a:pPr>
            <a:r>
              <a:rPr lang="en"/>
              <a:t>Alcoholism prediction does even better than overall accuracy, models err on the side of caution and specify some controls as alcoholics. This is okay, because the point is to detect alcoholism!</a:t>
            </a:r>
            <a:endParaRPr/>
          </a:p>
          <a:p>
            <a:pPr indent="-298450" lvl="0" marL="457200" rtl="0" algn="l">
              <a:spcBef>
                <a:spcPts val="0"/>
              </a:spcBef>
              <a:spcAft>
                <a:spcPts val="0"/>
              </a:spcAft>
              <a:buSzPts val="1100"/>
              <a:buChar char="●"/>
            </a:pPr>
            <a:r>
              <a:rPr lang="en"/>
              <a:t>We did say that S1 is the less interesting of stimuli compared to S2 match/ non-match. Why does it have a higher accuracy then? Well, in the </a:t>
            </a:r>
            <a:r>
              <a:rPr lang="en"/>
              <a:t>full</a:t>
            </a:r>
            <a:r>
              <a:rPr lang="en"/>
              <a:t> dataset, we had about twice the number of samples for S1 compared to S2 match/ non-match, and CNN accuracies rely heavily on training volume. So all things considered, S2 non-match is still probably the best kind of stimulus for differentiating among alcoholics and control subjects.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90330c0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90330c0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Needless to say, there are many things to improve here, we have barely scratched the surface. We have the following ideas to improve the model’s performance in the future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Try out more model architectures, do better hyperparameter tuning! CNNs are convoluted creatures, and there are many moving parts, and it would help to understand how CNNs work from the ground up and see if that could aid performance.</a:t>
            </a:r>
            <a:endParaRPr/>
          </a:p>
          <a:p>
            <a:pPr indent="-298450" lvl="0" marL="457200" rtl="0" algn="l">
              <a:spcBef>
                <a:spcPts val="0"/>
              </a:spcBef>
              <a:spcAft>
                <a:spcPts val="0"/>
              </a:spcAft>
              <a:buSzPts val="1100"/>
              <a:buChar char="●"/>
            </a:pPr>
            <a:r>
              <a:rPr lang="en"/>
              <a:t>We would certainly need to revisit feature engineering. We could look at feature maps produced by the CNNs, which are essentially latent representations of the images fed in to the network to see if we could make something out of it. We would also want to examine cross-correlations numerically across signals of alcoholics and controls, and figure perhaps use PCA/ ICA to perform noise reduction.</a:t>
            </a:r>
            <a:endParaRPr/>
          </a:p>
          <a:p>
            <a:pPr indent="-298450" lvl="0" marL="457200" rtl="0" algn="l">
              <a:spcBef>
                <a:spcPts val="0"/>
              </a:spcBef>
              <a:spcAft>
                <a:spcPts val="0"/>
              </a:spcAft>
              <a:buSzPts val="1100"/>
              <a:buChar char="●"/>
            </a:pPr>
            <a:r>
              <a:rPr lang="en"/>
              <a:t>Just treating this puzzle as an image classification problem has the disadvantage of taking away causality from the picture - at the end of the day, our data is a plethora of time series, and recurrent neural networks are better suited to dealing with them. Perhaps we could combine both CNNs and RNNs in some meaningful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Lots more to do, but we tried out best to come up with a consistent model in two weeks that performed at least as well as AUDIT, but was objective, and we feel very happy about our results!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8efd1f03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8efd1f03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Needless to say, there are many things to improve here, we have barely scratched the surface. We have the following ideas to improve the model’s performance in the future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Try out more model architectures, do better hyperparameter tuning! CNNs are convoluted creatures, and there are many moving parts, and it would help to understand how CNNs work from the ground up and see if that could aid performance.</a:t>
            </a:r>
            <a:endParaRPr/>
          </a:p>
          <a:p>
            <a:pPr indent="-298450" lvl="0" marL="457200" rtl="0" algn="l">
              <a:spcBef>
                <a:spcPts val="0"/>
              </a:spcBef>
              <a:spcAft>
                <a:spcPts val="0"/>
              </a:spcAft>
              <a:buSzPts val="1100"/>
              <a:buChar char="●"/>
            </a:pPr>
            <a:r>
              <a:rPr lang="en"/>
              <a:t>We would certainly need to revisit feature engineering. We </a:t>
            </a:r>
            <a:r>
              <a:rPr lang="en"/>
              <a:t>could</a:t>
            </a:r>
            <a:r>
              <a:rPr lang="en"/>
              <a:t> look at feature maps produced by the CNNs, which are essentially latent representations of the images fed in to the network to see if we could make something out of it. We would also want to examine cross-correlations numerically across signals of alcoholics and controls, and perform noise reduction.</a:t>
            </a:r>
            <a:endParaRPr/>
          </a:p>
          <a:p>
            <a:pPr indent="-298450" lvl="0" marL="457200" rtl="0" algn="l">
              <a:spcBef>
                <a:spcPts val="0"/>
              </a:spcBef>
              <a:spcAft>
                <a:spcPts val="0"/>
              </a:spcAft>
              <a:buSzPts val="1100"/>
              <a:buChar char="●"/>
            </a:pPr>
            <a:r>
              <a:rPr lang="en"/>
              <a:t>Just treating this puzzle as an image classification problem has the disadvantage of taking away causality from the picture - at the end of the day, our data is a plethora of time series, and recurrent neural networks are better suited to dealing with them. Perhaps we could combine both CNNs and RNNs in some meaningful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Lots more to do, but we tried out best to come up with a consistent model in two weeks that performed at least as well as AUDIT, but was objective, and we feel very happy about our results!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9740cd28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9740cd28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7e2bae05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7e2bae05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https://getthematic.com/insights/content/images/wordpress/2018/04/shutterstock_730381336.jpg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sz="700">
                <a:solidFill>
                  <a:srgbClr val="1C1D1E"/>
                </a:solidFill>
                <a:highlight>
                  <a:schemeClr val="lt1"/>
                </a:highlight>
              </a:rPr>
              <a:t>Dawson, D.A., Grant, B.F., Stinson, F.S. and Zhou, Y. (2005), Effectiveness of the Derived Alcohol Use Disorders Identification Test (AUDIT-C) in Screening for Alcohol Use Disorders and Risk Drinking in the US General Population. Alcoholism: Clinical and Experimental Research, 29: 844-854. </a:t>
            </a:r>
            <a:r>
              <a:rPr lang="en" sz="700">
                <a:solidFill>
                  <a:srgbClr val="005274"/>
                </a:solidFill>
                <a:highlight>
                  <a:schemeClr val="lt1"/>
                </a:highlight>
                <a:uFill>
                  <a:noFill/>
                </a:uFill>
                <a:hlinkClick r:id="rId3">
                  <a:extLst>
                    <a:ext uri="{A12FA001-AC4F-418D-AE19-62706E023703}">
                      <ahyp:hlinkClr val="tx"/>
                    </a:ext>
                  </a:extLst>
                </a:hlinkClick>
              </a:rPr>
              <a:t>https://doi.org/10.1097/01.ALC.0000164374.32229.A2</a:t>
            </a:r>
            <a:endParaRPr sz="700">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current diagnosis of alcoholism is a well-tested psychiatric assessment called AUDIT (Alcohol Use Disorder Identification Test)</a:t>
            </a:r>
            <a:endParaRPr/>
          </a:p>
          <a:p>
            <a:pPr indent="-298450" lvl="0" marL="457200" rtl="0" algn="l">
              <a:spcBef>
                <a:spcPts val="0"/>
              </a:spcBef>
              <a:spcAft>
                <a:spcPts val="0"/>
              </a:spcAft>
              <a:buSzPts val="1100"/>
              <a:buChar char="●"/>
            </a:pPr>
            <a:r>
              <a:rPr lang="en"/>
              <a:t>gold standard questionnaire asking people about their actual use and history, agrees with 70-90% of actual alcoholism diagnoses</a:t>
            </a:r>
            <a:endParaRPr/>
          </a:p>
          <a:p>
            <a:pPr indent="-298450" lvl="0" marL="457200" rtl="0" algn="l">
              <a:spcBef>
                <a:spcPts val="0"/>
              </a:spcBef>
              <a:spcAft>
                <a:spcPts val="0"/>
              </a:spcAft>
              <a:buSzPts val="1100"/>
              <a:buChar char="●"/>
            </a:pPr>
            <a:r>
              <a:rPr lang="en"/>
              <a:t>in treatment, prevention is key—what if predisposition affects the way the brain works before actual trauma?</a:t>
            </a:r>
            <a:endParaRPr/>
          </a:p>
          <a:p>
            <a:pPr indent="-298450" lvl="0" marL="457200" rtl="0" algn="l">
              <a:spcBef>
                <a:spcPts val="0"/>
              </a:spcBef>
              <a:spcAft>
                <a:spcPts val="0"/>
              </a:spcAft>
              <a:buSzPts val="1100"/>
              <a:buChar char="●"/>
            </a:pPr>
            <a:r>
              <a:rPr lang="en"/>
              <a:t>important first step is seeing if there are physiological differentiators in alcoholics</a:t>
            </a:r>
            <a:endParaRPr/>
          </a:p>
          <a:p>
            <a:pPr indent="-298450" lvl="0" marL="457200" rtl="0" algn="l">
              <a:spcBef>
                <a:spcPts val="0"/>
              </a:spcBef>
              <a:spcAft>
                <a:spcPts val="0"/>
              </a:spcAft>
              <a:buSzPts val="1100"/>
              <a:buChar char="●"/>
            </a:pPr>
            <a:r>
              <a:rPr lang="en"/>
              <a:t>other work should look into if these differences show up beforehand too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9740cd2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9740cd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2"/>
              </a:rPr>
              <a:t>https://www.hopkinsmedicine.org/health/conditions-and-diseases/anatomy-of-the-brain</a:t>
            </a:r>
            <a:endParaRPr sz="1000"/>
          </a:p>
          <a:p>
            <a:pPr indent="0" lvl="0" marL="0" rtl="0" algn="l">
              <a:spcBef>
                <a:spcPts val="0"/>
              </a:spcBef>
              <a:spcAft>
                <a:spcPts val="0"/>
              </a:spcAft>
              <a:buNone/>
            </a:pPr>
            <a:r>
              <a:rPr lang="en" sz="1000" u="sng">
                <a:solidFill>
                  <a:schemeClr val="hlink"/>
                </a:solidFill>
                <a:hlinkClick r:id="rId3"/>
              </a:rPr>
              <a:t>https://brainvision.com/products/braincap-mr/</a:t>
            </a:r>
            <a:endParaRPr sz="1000"/>
          </a:p>
          <a:p>
            <a:pPr indent="-292100" lvl="0" marL="457200" rtl="0" algn="l">
              <a:spcBef>
                <a:spcPts val="0"/>
              </a:spcBef>
              <a:spcAft>
                <a:spcPts val="0"/>
              </a:spcAft>
              <a:buSzPts val="1000"/>
              <a:buChar char="●"/>
            </a:pPr>
            <a:r>
              <a:rPr lang="en" sz="1000"/>
              <a:t>alcoholism affects different things than just alcohol</a:t>
            </a:r>
            <a:endParaRPr sz="1000"/>
          </a:p>
          <a:p>
            <a:pPr indent="-292100" lvl="1" marL="914400" rtl="0" algn="l">
              <a:spcBef>
                <a:spcPts val="0"/>
              </a:spcBef>
              <a:spcAft>
                <a:spcPts val="0"/>
              </a:spcAft>
              <a:buSzPts val="1000"/>
              <a:buChar char="○"/>
            </a:pPr>
            <a:r>
              <a:rPr lang="en" sz="1000"/>
              <a:t>reward pathway in the amygdala/nucleus accumbens/temporal lobe</a:t>
            </a:r>
            <a:endParaRPr sz="1000"/>
          </a:p>
          <a:p>
            <a:pPr indent="-292100" lvl="1" marL="914400" rtl="0" algn="l">
              <a:spcBef>
                <a:spcPts val="0"/>
              </a:spcBef>
              <a:spcAft>
                <a:spcPts val="0"/>
              </a:spcAft>
              <a:buSzPts val="1000"/>
              <a:buChar char="○"/>
            </a:pPr>
            <a:r>
              <a:rPr lang="en" sz="1000"/>
              <a:t>impulsivity and executive function in the frontal lobe</a:t>
            </a:r>
            <a:endParaRPr sz="1000"/>
          </a:p>
          <a:p>
            <a:pPr indent="-292100" lvl="1" marL="914400" rtl="0" algn="l">
              <a:spcBef>
                <a:spcPts val="0"/>
              </a:spcBef>
              <a:spcAft>
                <a:spcPts val="0"/>
              </a:spcAft>
              <a:buSzPts val="1000"/>
              <a:buChar char="○"/>
            </a:pPr>
            <a:r>
              <a:rPr lang="en" sz="1000"/>
              <a:t>motor skills in the parietal lobe, nervous system</a:t>
            </a:r>
            <a:endParaRPr sz="1000"/>
          </a:p>
          <a:p>
            <a:pPr indent="-292100" lvl="1" marL="914400" rtl="0" algn="l">
              <a:spcBef>
                <a:spcPts val="0"/>
              </a:spcBef>
              <a:spcAft>
                <a:spcPts val="0"/>
              </a:spcAft>
              <a:buSzPts val="1000"/>
              <a:buChar char="○"/>
            </a:pPr>
            <a:r>
              <a:rPr lang="en" sz="1000"/>
              <a:t>also large comorbidity rate with other mental illnesses and behavioral disorders</a:t>
            </a:r>
            <a:endParaRPr sz="1000"/>
          </a:p>
          <a:p>
            <a:pPr indent="-292100" lvl="0" marL="457200" rtl="0" algn="l">
              <a:spcBef>
                <a:spcPts val="0"/>
              </a:spcBef>
              <a:spcAft>
                <a:spcPts val="0"/>
              </a:spcAft>
              <a:buClr>
                <a:schemeClr val="dk1"/>
              </a:buClr>
              <a:buSzPts val="1000"/>
              <a:buChar char="●"/>
            </a:pPr>
            <a:r>
              <a:rPr lang="en" sz="1000">
                <a:solidFill>
                  <a:schemeClr val="dk1"/>
                </a:solidFill>
              </a:rPr>
              <a:t>bunch of ways to track brain activity but here’s one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EEG is really coarse spatially (just a bunch of electrodes all over) but can capture tons of samples really fast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should have some information about WHERE in the brain is activated WHEN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alcoholics will prob differ from non alcoholics in functioning</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certainly in response to alcohol triggers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what about generic ones ?</a:t>
            </a: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7e2bae05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7e2bae05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https://www.researchgate.net/profile/Ramaswamy-Palaniappan/publication/3303075/figure/fig1/AS:394679418933251@1471110314661/Some-objects-from-the-Snodgrass-and-Vanderwart-picture-set.png</a:t>
            </a:r>
            <a:r>
              <a:rPr lang="en"/>
              <a:t>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OBJECTIVE: use EEG time series data for subjects exposed to three different types of stimuli to identify if a subject is an alcoholic or not. </a:t>
            </a:r>
            <a:endParaRPr/>
          </a:p>
          <a:p>
            <a:pPr indent="-298450" lvl="0" marL="457200" rtl="0" algn="l">
              <a:lnSpc>
                <a:spcPct val="115000"/>
              </a:lnSpc>
              <a:spcBef>
                <a:spcPts val="0"/>
              </a:spcBef>
              <a:spcAft>
                <a:spcPts val="0"/>
              </a:spcAft>
              <a:buSzPts val="1100"/>
              <a:buChar char="●"/>
            </a:pPr>
            <a:r>
              <a:rPr lang="en"/>
              <a:t>The stimuli are pictures selected from the Snodgrass and Vanderwart picture set.</a:t>
            </a:r>
            <a:endParaRPr/>
          </a:p>
          <a:p>
            <a:pPr indent="-298450" lvl="0" marL="457200" rtl="0" algn="l">
              <a:lnSpc>
                <a:spcPct val="115000"/>
              </a:lnSpc>
              <a:spcBef>
                <a:spcPts val="0"/>
              </a:spcBef>
              <a:spcAft>
                <a:spcPts val="0"/>
              </a:spcAft>
              <a:buSzPts val="1100"/>
              <a:buChar char="●"/>
            </a:pPr>
            <a:r>
              <a:rPr lang="en"/>
              <a:t>The 3 stimuli:</a:t>
            </a:r>
            <a:endParaRPr/>
          </a:p>
          <a:p>
            <a:pPr indent="-298450" lvl="1" marL="914400" rtl="0" algn="l">
              <a:lnSpc>
                <a:spcPct val="115000"/>
              </a:lnSpc>
              <a:spcBef>
                <a:spcPts val="0"/>
              </a:spcBef>
              <a:spcAft>
                <a:spcPts val="0"/>
              </a:spcAft>
              <a:buSzPts val="1100"/>
              <a:buChar char="○"/>
            </a:pPr>
            <a:r>
              <a:rPr lang="en"/>
              <a:t>A single image (S1)</a:t>
            </a:r>
            <a:endParaRPr/>
          </a:p>
          <a:p>
            <a:pPr indent="-298450" lvl="1" marL="914400" rtl="0" algn="l">
              <a:lnSpc>
                <a:spcPct val="115000"/>
              </a:lnSpc>
              <a:spcBef>
                <a:spcPts val="0"/>
              </a:spcBef>
              <a:spcAft>
                <a:spcPts val="0"/>
              </a:spcAft>
              <a:buSzPts val="1100"/>
              <a:buChar char="○"/>
            </a:pPr>
            <a:r>
              <a:rPr lang="en"/>
              <a:t>Two matching images (S2 match)</a:t>
            </a:r>
            <a:endParaRPr/>
          </a:p>
          <a:p>
            <a:pPr indent="-298450" lvl="1" marL="914400" rtl="0" algn="l">
              <a:lnSpc>
                <a:spcPct val="115000"/>
              </a:lnSpc>
              <a:spcBef>
                <a:spcPts val="0"/>
              </a:spcBef>
              <a:spcAft>
                <a:spcPts val="0"/>
              </a:spcAft>
              <a:buSzPts val="1100"/>
              <a:buChar char="○"/>
            </a:pPr>
            <a:r>
              <a:rPr lang="en"/>
              <a:t>Two non-matching images (S2 non-match)</a:t>
            </a:r>
            <a:endParaRPr/>
          </a:p>
          <a:p>
            <a:pPr indent="-298450" lvl="0" marL="457200" rtl="0" algn="l">
              <a:lnSpc>
                <a:spcPct val="115000"/>
              </a:lnSpc>
              <a:spcBef>
                <a:spcPts val="0"/>
              </a:spcBef>
              <a:spcAft>
                <a:spcPts val="0"/>
              </a:spcAft>
              <a:buSzPts val="1100"/>
              <a:buChar char="●"/>
            </a:pPr>
            <a:r>
              <a:rPr lang="en"/>
              <a:t>EEG electrodes are sampled at 256 Hz for 1 sec</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INTERESTING BASELINE</a:t>
            </a:r>
            <a:endParaRPr>
              <a:solidFill>
                <a:schemeClr val="dk1"/>
              </a:solidFill>
            </a:endParaRPr>
          </a:p>
          <a:p>
            <a:pPr indent="-298450" lvl="1" marL="914400" rtl="0" algn="l">
              <a:lnSpc>
                <a:spcPct val="115000"/>
              </a:lnSpc>
              <a:spcBef>
                <a:spcPts val="0"/>
              </a:spcBef>
              <a:spcAft>
                <a:spcPts val="0"/>
              </a:spcAft>
              <a:buSzPts val="1100"/>
              <a:buChar char="○"/>
            </a:pPr>
            <a:r>
              <a:rPr lang="en">
                <a:solidFill>
                  <a:schemeClr val="dk1"/>
                </a:solidFill>
              </a:rPr>
              <a:t>mostly neutral images of objects &amp; things</a:t>
            </a:r>
            <a:endParaRPr>
              <a:solidFill>
                <a:schemeClr val="dk1"/>
              </a:solidFill>
            </a:endParaRPr>
          </a:p>
          <a:p>
            <a:pPr indent="-298450" lvl="1" marL="914400" rtl="0" algn="l">
              <a:lnSpc>
                <a:spcPct val="115000"/>
              </a:lnSpc>
              <a:spcBef>
                <a:spcPts val="0"/>
              </a:spcBef>
              <a:spcAft>
                <a:spcPts val="0"/>
              </a:spcAft>
              <a:buSzPts val="1100"/>
              <a:buChar char="○"/>
            </a:pPr>
            <a:r>
              <a:rPr lang="en">
                <a:solidFill>
                  <a:schemeClr val="dk1"/>
                </a:solidFill>
              </a:rPr>
              <a:t>not emotional responses as usually expected since alcoholism affects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different classifiers for each stimulus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 there’ll be a structural difference in where is activated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if certain parts of the brain are activated when you see a dog, another part will be when you see an identical dog, and a very different part when you see a pineapple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95ac306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95ac306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560"/>
              </a:spcBef>
              <a:spcAft>
                <a:spcPts val="0"/>
              </a:spcAft>
              <a:buClr>
                <a:schemeClr val="dk1"/>
              </a:buClr>
              <a:buSzPts val="1100"/>
              <a:buFont typeface="Calibri"/>
              <a:buChar char="●"/>
            </a:pPr>
            <a:r>
              <a:rPr lang="en">
                <a:solidFill>
                  <a:schemeClr val="dk1"/>
                </a:solidFill>
                <a:latin typeface="Calibri"/>
                <a:ea typeface="Calibri"/>
                <a:cs typeface="Calibri"/>
                <a:sym typeface="Calibri"/>
              </a:rPr>
              <a:t>obviously neuroscientists have done a lot of work before us</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usually identify five main frequency bands of significant brain activity (brain signals go WOOwoo)</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apply low-pass, high-pass, certain frequency filters</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but! our data covers such a small timeframe…</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with enough data, our high-level noise can be modulated out with a good model</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(we actually tried filtering, normalisation, and frequency transforms, and none of them made a significant difference due to our dataset size— see next!)</a:t>
            </a:r>
            <a:endParaRPr>
              <a:solidFill>
                <a:schemeClr val="dk1"/>
              </a:solidFill>
              <a:latin typeface="Calibri"/>
              <a:ea typeface="Calibri"/>
              <a:cs typeface="Calibri"/>
              <a:sym typeface="Calibri"/>
            </a:endParaRPr>
          </a:p>
          <a:p>
            <a:pPr indent="0" lvl="0" marL="0" rtl="0" algn="l">
              <a:spcBef>
                <a:spcPts val="560"/>
              </a:spcBef>
              <a:spcAft>
                <a:spcPts val="0"/>
              </a:spcAft>
              <a:buNone/>
            </a:pPr>
            <a:r>
              <a:t/>
            </a:r>
            <a:endParaRPr>
              <a:solidFill>
                <a:schemeClr val="dk1"/>
              </a:solidFill>
              <a:latin typeface="Calibri"/>
              <a:ea typeface="Calibri"/>
              <a:cs typeface="Calibri"/>
              <a:sym typeface="Calibri"/>
            </a:endParaRPr>
          </a:p>
          <a:p>
            <a:pPr indent="-298450" lvl="0" marL="457200" rtl="0" algn="l">
              <a:spcBef>
                <a:spcPts val="560"/>
              </a:spcBef>
              <a:spcAft>
                <a:spcPts val="0"/>
              </a:spcAft>
              <a:buClr>
                <a:schemeClr val="dk1"/>
              </a:buClr>
              <a:buSzPts val="1100"/>
              <a:buFont typeface="Calibri"/>
              <a:buChar char="●"/>
            </a:pPr>
            <a:r>
              <a:rPr lang="en">
                <a:solidFill>
                  <a:schemeClr val="dk1"/>
                </a:solidFill>
                <a:latin typeface="Calibri"/>
                <a:ea typeface="Calibri"/>
                <a:cs typeface="Calibri"/>
                <a:sym typeface="Calibri"/>
              </a:rPr>
              <a:t>standard practice with fourier transform</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cut off below 0.1 Hz (10 second long cycles, baseline movement of the brain)</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cut off high around 30-100 Hz (rapid movement relating to physical activity, blinking, etc)</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 narrow cutout around 50-60 Hz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filtering out noise</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wavelet transform, smooth out each wavelet (literally </a:t>
            </a:r>
            <a:r>
              <a:rPr lang="en">
                <a:solidFill>
                  <a:schemeClr val="dk1"/>
                </a:solidFill>
                <a:latin typeface="Calibri"/>
                <a:ea typeface="Calibri"/>
                <a:cs typeface="Calibri"/>
                <a:sym typeface="Calibri"/>
              </a:rPr>
              <a:t>hundreds of possibilities)</a:t>
            </a:r>
            <a:endParaRPr>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SVD algorithms (generalisation of PCA)</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While manual feature engineering would have been helpful to try out simple classification algorithms, we ran out of time to pursue this approach further given the difficulty of manual dimensionality reduction.</a:t>
            </a:r>
            <a:endParaRPr>
              <a:solidFill>
                <a:schemeClr val="dk1"/>
              </a:solidFill>
              <a:latin typeface="Calibri"/>
              <a:ea typeface="Calibri"/>
              <a:cs typeface="Calibri"/>
              <a:sym typeface="Calibri"/>
            </a:endParaRPr>
          </a:p>
          <a:p>
            <a:pPr indent="0" lvl="0" marL="0" rtl="0" algn="l">
              <a:spcBef>
                <a:spcPts val="560"/>
              </a:spcBef>
              <a:spcAft>
                <a:spcPts val="0"/>
              </a:spcAft>
              <a:buNone/>
            </a:pPr>
            <a:r>
              <a:rPr lang="en">
                <a:solidFill>
                  <a:schemeClr val="dk1"/>
                </a:solidFill>
                <a:latin typeface="Calibri"/>
                <a:ea typeface="Calibri"/>
                <a:cs typeface="Calibri"/>
                <a:sym typeface="Calibri"/>
              </a:rPr>
              <a:t>We need some algorithm that could automatically pick up important features in samples existing within extremely high dimensional spaces … NEURAL NETWORKS!</a:t>
            </a:r>
            <a:endParaRPr>
              <a:solidFill>
                <a:schemeClr val="dk1"/>
              </a:solidFill>
              <a:latin typeface="Calibri"/>
              <a:ea typeface="Calibri"/>
              <a:cs typeface="Calibri"/>
              <a:sym typeface="Calibri"/>
            </a:endParaRPr>
          </a:p>
          <a:p>
            <a:pPr indent="0" lvl="0" marL="0" rtl="0" algn="l">
              <a:spcBef>
                <a:spcPts val="560"/>
              </a:spcBef>
              <a:spcAft>
                <a:spcPts val="0"/>
              </a:spcAft>
              <a:buNone/>
            </a:pPr>
            <a:r>
              <a:rPr lang="en">
                <a:solidFill>
                  <a:schemeClr val="dk1"/>
                </a:solidFill>
                <a:latin typeface="Calibri"/>
                <a:ea typeface="Calibri"/>
                <a:cs typeface="Calibri"/>
                <a:sym typeface="Calibri"/>
              </a:rPr>
              <a:t>https://www.researchgate.net/figure/Decomposition-of-the-EEG-signal-into-different-frequency-bands-8-Each-frequency-band_fig4_323142453</a:t>
            </a: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7e2bae05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7e2bae05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https://static0.srcdn.com/wordpress/wp-content/uploads/2020/02/data-crimshaw-pipe-star-trek-the-next-generation-Edited-1.jpg</a:t>
            </a:r>
            <a:r>
              <a:rPr lang="en"/>
              <a:t> </a:t>
            </a:r>
            <a:endParaRPr/>
          </a:p>
          <a:p>
            <a:pPr indent="0" lvl="0" marL="0" rtl="0" algn="l">
              <a:spcBef>
                <a:spcPts val="0"/>
              </a:spcBef>
              <a:spcAft>
                <a:spcPts val="0"/>
              </a:spcAft>
              <a:buNone/>
            </a:pPr>
            <a:r>
              <a:t/>
            </a:r>
            <a:endParaRPr/>
          </a:p>
          <a:p>
            <a:pPr indent="0" lvl="0" marL="0" rtl="0" algn="l">
              <a:spcBef>
                <a:spcPts val="560"/>
              </a:spcBef>
              <a:spcAft>
                <a:spcPts val="0"/>
              </a:spcAft>
              <a:buClr>
                <a:schemeClr val="dk1"/>
              </a:buClr>
              <a:buSzPts val="1100"/>
              <a:buFont typeface="Arial"/>
              <a:buNone/>
            </a:pPr>
            <a:r>
              <a:rPr lang="en">
                <a:solidFill>
                  <a:schemeClr val="dk1"/>
                </a:solidFill>
                <a:latin typeface="Calibri"/>
                <a:ea typeface="Calibri"/>
                <a:cs typeface="Calibri"/>
                <a:sym typeface="Calibri"/>
              </a:rPr>
              <a:t>In the full dataset, we have </a:t>
            </a:r>
            <a:r>
              <a:rPr lang="en">
                <a:solidFill>
                  <a:srgbClr val="FF0000"/>
                </a:solidFill>
                <a:latin typeface="Calibri"/>
                <a:ea typeface="Calibri"/>
                <a:cs typeface="Calibri"/>
                <a:sym typeface="Calibri"/>
              </a:rPr>
              <a:t>122 patients</a:t>
            </a:r>
            <a:r>
              <a:rPr lang="en">
                <a:solidFill>
                  <a:schemeClr val="dk1"/>
                </a:solidFill>
                <a:latin typeface="Calibri"/>
                <a:ea typeface="Calibri"/>
                <a:cs typeface="Calibri"/>
                <a:sym typeface="Calibri"/>
              </a:rPr>
              <a:t> each with </a:t>
            </a:r>
            <a:r>
              <a:rPr lang="en">
                <a:solidFill>
                  <a:srgbClr val="FF0000"/>
                </a:solidFill>
                <a:latin typeface="Calibri"/>
                <a:ea typeface="Calibri"/>
                <a:cs typeface="Calibri"/>
                <a:sym typeface="Calibri"/>
              </a:rPr>
              <a:t>120 trials</a:t>
            </a:r>
            <a:r>
              <a:rPr lang="en">
                <a:solidFill>
                  <a:schemeClr val="dk1"/>
                </a:solidFill>
                <a:latin typeface="Calibri"/>
                <a:ea typeface="Calibri"/>
                <a:cs typeface="Calibri"/>
                <a:sym typeface="Calibri"/>
              </a:rPr>
              <a:t>. In a given trial for any patient, voltages are recorded over </a:t>
            </a:r>
            <a:r>
              <a:rPr lang="en">
                <a:solidFill>
                  <a:srgbClr val="0000FF"/>
                </a:solidFill>
                <a:latin typeface="Calibri"/>
                <a:ea typeface="Calibri"/>
                <a:cs typeface="Calibri"/>
                <a:sym typeface="Calibri"/>
              </a:rPr>
              <a:t>256 timestamps</a:t>
            </a:r>
            <a:r>
              <a:rPr lang="en">
                <a:solidFill>
                  <a:schemeClr val="dk1"/>
                </a:solidFill>
                <a:latin typeface="Calibri"/>
                <a:ea typeface="Calibri"/>
                <a:cs typeface="Calibri"/>
                <a:sym typeface="Calibri"/>
              </a:rPr>
              <a:t> from </a:t>
            </a:r>
            <a:r>
              <a:rPr lang="en">
                <a:solidFill>
                  <a:srgbClr val="0000FF"/>
                </a:solidFill>
                <a:latin typeface="Calibri"/>
                <a:ea typeface="Calibri"/>
                <a:cs typeface="Calibri"/>
                <a:sym typeface="Calibri"/>
              </a:rPr>
              <a:t>64 electrodes</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560"/>
              </a:spcBef>
              <a:spcAft>
                <a:spcPts val="0"/>
              </a:spcAft>
              <a:buClr>
                <a:schemeClr val="dk1"/>
              </a:buClr>
              <a:buSzPts val="1100"/>
              <a:buFont typeface="Arial"/>
              <a:buNone/>
            </a:pPr>
            <a:r>
              <a:rPr b="1" lang="en">
                <a:solidFill>
                  <a:schemeClr val="dk1"/>
                </a:solidFill>
                <a:latin typeface="Calibri"/>
                <a:ea typeface="Calibri"/>
                <a:cs typeface="Calibri"/>
                <a:sym typeface="Calibri"/>
              </a:rPr>
              <a:t>This means we have </a:t>
            </a:r>
            <a:r>
              <a:rPr b="1" lang="en">
                <a:solidFill>
                  <a:srgbClr val="FF0000"/>
                </a:solidFill>
                <a:latin typeface="Calibri"/>
                <a:ea typeface="Calibri"/>
                <a:cs typeface="Calibri"/>
                <a:sym typeface="Calibri"/>
              </a:rPr>
              <a:t>~15k</a:t>
            </a:r>
            <a:r>
              <a:rPr b="1" lang="en">
                <a:solidFill>
                  <a:schemeClr val="dk1"/>
                </a:solidFill>
                <a:latin typeface="Calibri"/>
                <a:ea typeface="Calibri"/>
                <a:cs typeface="Calibri"/>
                <a:sym typeface="Calibri"/>
              </a:rPr>
              <a:t> samples in a </a:t>
            </a:r>
            <a:r>
              <a:rPr b="1" lang="en">
                <a:solidFill>
                  <a:srgbClr val="0000FF"/>
                </a:solidFill>
                <a:latin typeface="Calibri"/>
                <a:ea typeface="Calibri"/>
                <a:cs typeface="Calibri"/>
                <a:sym typeface="Calibri"/>
              </a:rPr>
              <a:t>~16k</a:t>
            </a:r>
            <a:r>
              <a:rPr b="1" lang="en">
                <a:solidFill>
                  <a:schemeClr val="dk1"/>
                </a:solidFill>
                <a:latin typeface="Calibri"/>
                <a:ea typeface="Calibri"/>
                <a:cs typeface="Calibri"/>
                <a:sym typeface="Calibri"/>
              </a:rPr>
              <a:t> dimensional space!</a:t>
            </a:r>
            <a:r>
              <a:rPr lang="en">
                <a:solidFill>
                  <a:schemeClr val="dk1"/>
                </a:solidFill>
                <a:latin typeface="Calibri"/>
                <a:ea typeface="Calibri"/>
                <a:cs typeface="Calibri"/>
                <a:sym typeface="Calibri"/>
              </a:rPr>
              <a:t> Can we get rid of some electrodes and avoid looking at all timestamps? This would allow us to use a simpler ML model to perform classification.</a:t>
            </a:r>
            <a:endParaRPr>
              <a:solidFill>
                <a:schemeClr val="dk1"/>
              </a:solidFill>
              <a:latin typeface="Calibri"/>
              <a:ea typeface="Calibri"/>
              <a:cs typeface="Calibri"/>
              <a:sym typeface="Calibri"/>
            </a:endParaRPr>
          </a:p>
          <a:p>
            <a:pPr indent="0" lvl="0" marL="0" rtl="0" algn="l">
              <a:spcBef>
                <a:spcPts val="560"/>
              </a:spcBef>
              <a:spcAft>
                <a:spcPts val="0"/>
              </a:spcAft>
              <a:buClr>
                <a:schemeClr val="dk1"/>
              </a:buClr>
              <a:buSzPts val="1100"/>
              <a:buFont typeface="Arial"/>
              <a:buNone/>
            </a:pPr>
            <a:r>
              <a:rPr lang="en">
                <a:solidFill>
                  <a:schemeClr val="dk1"/>
                </a:solidFill>
                <a:latin typeface="Calibri"/>
                <a:ea typeface="Calibri"/>
                <a:cs typeface="Calibri"/>
                <a:sym typeface="Calibri"/>
              </a:rPr>
              <a:t>Fortunately we have a pre-selected </a:t>
            </a:r>
            <a:r>
              <a:rPr lang="en">
                <a:solidFill>
                  <a:srgbClr val="38761D"/>
                </a:solidFill>
                <a:latin typeface="Calibri"/>
                <a:ea typeface="Calibri"/>
                <a:cs typeface="Calibri"/>
                <a:sym typeface="Calibri"/>
              </a:rPr>
              <a:t>“training set” (20 patients with 30 trials each)</a:t>
            </a:r>
            <a:r>
              <a:rPr lang="en">
                <a:solidFill>
                  <a:schemeClr val="dk1"/>
                </a:solidFill>
                <a:latin typeface="Calibri"/>
                <a:ea typeface="Calibri"/>
                <a:cs typeface="Calibri"/>
                <a:sym typeface="Calibri"/>
              </a:rPr>
              <a:t> to try feature engineering on!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8efd1f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8efd1f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8efd1f0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8efd1f0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457200" y="1808225"/>
            <a:ext cx="8094300" cy="14004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457200" y="3487980"/>
            <a:ext cx="8229600" cy="763500"/>
          </a:xfrm>
          <a:prstGeom prst="rect">
            <a:avLst/>
          </a:prstGeom>
          <a:noFill/>
          <a:ln>
            <a:noFill/>
          </a:ln>
        </p:spPr>
        <p:txBody>
          <a:bodyPr anchorCtr="0" anchor="t" bIns="45700" lIns="91425" spcFirstLastPara="1" rIns="91425" wrap="square" tIns="45700">
            <a:normAutofit/>
          </a:bodyPr>
          <a:lstStyle>
            <a:lvl1pPr lvl="0" algn="l">
              <a:spcBef>
                <a:spcPts val="560"/>
              </a:spcBef>
              <a:spcAft>
                <a:spcPts val="0"/>
              </a:spcAft>
              <a:buClr>
                <a:srgbClr val="00B0F0"/>
              </a:buClr>
              <a:buSzPts val="2800"/>
              <a:buNone/>
              <a:defRPr b="0" i="0" sz="2800">
                <a:solidFill>
                  <a:srgbClr val="00B0F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5" name="Google Shape;15;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1792288" y="459581"/>
            <a:ext cx="5486400" cy="3086100"/>
          </a:xfrm>
          <a:prstGeom prst="rect">
            <a:avLst/>
          </a:prstGeom>
          <a:noFill/>
          <a:ln>
            <a:noFill/>
          </a:ln>
        </p:spPr>
      </p:sp>
      <p:sp>
        <p:nvSpPr>
          <p:cNvPr id="71" name="Google Shape;71;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2" name="Google Shape;72;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12"/>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13"/>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 name="Google Shape;84;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E:\websites\free-power-point-templates\2012\logos.png" id="87" name="Google Shape;87;p13"/>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cxnSp>
        <p:nvCxnSpPr>
          <p:cNvPr id="89" name="Google Shape;89;p1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90" name="Google Shape;90;p14"/>
          <p:cNvSpPr txBox="1"/>
          <p:nvPr>
            <p:ph type="title"/>
          </p:nvPr>
        </p:nvSpPr>
        <p:spPr>
          <a:xfrm>
            <a:off x="311700" y="372500"/>
            <a:ext cx="8520600" cy="73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4"/>
          <p:cNvSpPr txBox="1"/>
          <p:nvPr>
            <p:ph idx="1" type="body"/>
          </p:nvPr>
        </p:nvSpPr>
        <p:spPr>
          <a:xfrm>
            <a:off x="311700" y="1468825"/>
            <a:ext cx="8520600" cy="30999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40730" y="400254"/>
            <a:ext cx="8246100" cy="763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48965" y="1502816"/>
            <a:ext cx="8246100" cy="3264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solidFill>
                  <a:schemeClr val="dk1"/>
                </a:solidFill>
              </a:defRPr>
            </a:lvl1pPr>
            <a:lvl2pPr indent="-406400" lvl="1" marL="914400" algn="l">
              <a:spcBef>
                <a:spcPts val="560"/>
              </a:spcBef>
              <a:spcAft>
                <a:spcPts val="0"/>
              </a:spcAft>
              <a:buClr>
                <a:schemeClr val="dk1"/>
              </a:buClr>
              <a:buSzPts val="2800"/>
              <a:buChar char="–"/>
              <a:defRPr>
                <a:solidFill>
                  <a:schemeClr val="dk1"/>
                </a:solidFill>
              </a:defRPr>
            </a:lvl2pPr>
            <a:lvl3pPr indent="-381000" lvl="2" marL="1371600" algn="l">
              <a:spcBef>
                <a:spcPts val="480"/>
              </a:spcBef>
              <a:spcAft>
                <a:spcPts val="0"/>
              </a:spcAft>
              <a:buClr>
                <a:schemeClr val="dk1"/>
              </a:buClr>
              <a:buSzPts val="2400"/>
              <a:buChar char="•"/>
              <a:defRPr>
                <a:solidFill>
                  <a:schemeClr val="dk1"/>
                </a:solidFill>
              </a:defRPr>
            </a:lvl3pPr>
            <a:lvl4pPr indent="-355600" lvl="3" marL="1828800" algn="l">
              <a:spcBef>
                <a:spcPts val="400"/>
              </a:spcBef>
              <a:spcAft>
                <a:spcPts val="0"/>
              </a:spcAft>
              <a:buClr>
                <a:schemeClr val="dk1"/>
              </a:buClr>
              <a:buSzPts val="2000"/>
              <a:buChar char="–"/>
              <a:defRPr>
                <a:solidFill>
                  <a:schemeClr val="dk1"/>
                </a:solidFill>
              </a:defRPr>
            </a:lvl4pPr>
            <a:lvl5pPr indent="-355600" lvl="4" marL="2286000" algn="l">
              <a:spcBef>
                <a:spcPts val="400"/>
              </a:spcBef>
              <a:spcAft>
                <a:spcPts val="0"/>
              </a:spcAft>
              <a:buClr>
                <a:schemeClr val="dk1"/>
              </a:buClr>
              <a:buSzPts val="200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454903" y="369927"/>
            <a:ext cx="6252600" cy="763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454904" y="1191095"/>
            <a:ext cx="6252600" cy="3576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solidFill>
                  <a:schemeClr val="dk1"/>
                </a:solidFill>
              </a:defRPr>
            </a:lvl1pPr>
            <a:lvl2pPr indent="-406400" lvl="1" marL="914400" algn="l">
              <a:spcBef>
                <a:spcPts val="560"/>
              </a:spcBef>
              <a:spcAft>
                <a:spcPts val="0"/>
              </a:spcAft>
              <a:buClr>
                <a:schemeClr val="dk1"/>
              </a:buClr>
              <a:buSzPts val="2800"/>
              <a:buChar char="–"/>
              <a:defRPr>
                <a:solidFill>
                  <a:schemeClr val="dk1"/>
                </a:solidFill>
              </a:defRPr>
            </a:lvl2pPr>
            <a:lvl3pPr indent="-381000" lvl="2" marL="1371600" algn="l">
              <a:spcBef>
                <a:spcPts val="480"/>
              </a:spcBef>
              <a:spcAft>
                <a:spcPts val="0"/>
              </a:spcAft>
              <a:buClr>
                <a:schemeClr val="dk1"/>
              </a:buClr>
              <a:buSzPts val="2400"/>
              <a:buChar char="•"/>
              <a:defRPr>
                <a:solidFill>
                  <a:schemeClr val="dk1"/>
                </a:solidFill>
              </a:defRPr>
            </a:lvl3pPr>
            <a:lvl4pPr indent="-355600" lvl="3" marL="1828800" algn="l">
              <a:spcBef>
                <a:spcPts val="400"/>
              </a:spcBef>
              <a:spcAft>
                <a:spcPts val="0"/>
              </a:spcAft>
              <a:buClr>
                <a:schemeClr val="dk1"/>
              </a:buClr>
              <a:buSzPts val="2000"/>
              <a:buChar char="–"/>
              <a:defRPr>
                <a:solidFill>
                  <a:schemeClr val="dk1"/>
                </a:solidFill>
              </a:defRPr>
            </a:lvl4pPr>
            <a:lvl5pPr indent="-355600" lvl="4" marL="2286000" algn="l">
              <a:spcBef>
                <a:spcPts val="400"/>
              </a:spcBef>
              <a:spcAft>
                <a:spcPts val="0"/>
              </a:spcAft>
              <a:buClr>
                <a:schemeClr val="dk1"/>
              </a:buClr>
              <a:buSzPts val="200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5"/>
          <p:cNvSpPr txBox="1"/>
          <p:nvPr>
            <p:ph type="title"/>
          </p:nvPr>
        </p:nvSpPr>
        <p:spPr>
          <a:xfrm>
            <a:off x="536879" y="328707"/>
            <a:ext cx="8076900" cy="763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536879" y="1655520"/>
            <a:ext cx="40401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dk1"/>
              </a:buClr>
              <a:buSzPts val="2400"/>
              <a:buNone/>
              <a:defRPr b="1" sz="2400">
                <a:solidFill>
                  <a:schemeClr val="dk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3" name="Google Shape;33;p5"/>
          <p:cNvSpPr txBox="1"/>
          <p:nvPr>
            <p:ph idx="2" type="body"/>
          </p:nvPr>
        </p:nvSpPr>
        <p:spPr>
          <a:xfrm>
            <a:off x="536879" y="2127917"/>
            <a:ext cx="4040100" cy="22764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dk1"/>
              </a:buClr>
              <a:buSzPts val="2400"/>
              <a:buChar char="•"/>
              <a:defRPr sz="2400">
                <a:solidFill>
                  <a:schemeClr val="dk1"/>
                </a:solidFill>
              </a:defRPr>
            </a:lvl1pPr>
            <a:lvl2pPr indent="-355600" lvl="1" marL="914400" algn="ctr">
              <a:spcBef>
                <a:spcPts val="400"/>
              </a:spcBef>
              <a:spcAft>
                <a:spcPts val="0"/>
              </a:spcAft>
              <a:buClr>
                <a:schemeClr val="dk1"/>
              </a:buClr>
              <a:buSzPts val="2000"/>
              <a:buChar char="–"/>
              <a:defRPr sz="2000">
                <a:solidFill>
                  <a:schemeClr val="dk1"/>
                </a:solidFill>
              </a:defRPr>
            </a:lvl2pPr>
            <a:lvl3pPr indent="-342900" lvl="2" marL="1371600" algn="ctr">
              <a:spcBef>
                <a:spcPts val="360"/>
              </a:spcBef>
              <a:spcAft>
                <a:spcPts val="0"/>
              </a:spcAft>
              <a:buClr>
                <a:schemeClr val="dk1"/>
              </a:buClr>
              <a:buSzPts val="1800"/>
              <a:buChar char="•"/>
              <a:defRPr sz="1800">
                <a:solidFill>
                  <a:schemeClr val="dk1"/>
                </a:solidFill>
              </a:defRPr>
            </a:lvl3pPr>
            <a:lvl4pPr indent="-330200" lvl="3" marL="1828800" algn="ctr">
              <a:spcBef>
                <a:spcPts val="320"/>
              </a:spcBef>
              <a:spcAft>
                <a:spcPts val="0"/>
              </a:spcAft>
              <a:buClr>
                <a:schemeClr val="dk1"/>
              </a:buClr>
              <a:buSzPts val="1600"/>
              <a:buChar char="–"/>
              <a:defRPr sz="1600">
                <a:solidFill>
                  <a:schemeClr val="dk1"/>
                </a:solidFill>
              </a:defRPr>
            </a:lvl4pPr>
            <a:lvl5pPr indent="-330200" lvl="4" marL="2286000" algn="ctr">
              <a:spcBef>
                <a:spcPts val="320"/>
              </a:spcBef>
              <a:spcAft>
                <a:spcPts val="0"/>
              </a:spcAft>
              <a:buClr>
                <a:schemeClr val="dk1"/>
              </a:buClr>
              <a:buSzPts val="1600"/>
              <a:buChar char="»"/>
              <a:defRPr sz="1600">
                <a:solidFill>
                  <a:schemeClr val="dk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4" name="Google Shape;34;p5"/>
          <p:cNvSpPr txBox="1"/>
          <p:nvPr>
            <p:ph idx="3" type="body"/>
          </p:nvPr>
        </p:nvSpPr>
        <p:spPr>
          <a:xfrm>
            <a:off x="4572000" y="1655520"/>
            <a:ext cx="40419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dk1"/>
              </a:buClr>
              <a:buSzPts val="2400"/>
              <a:buNone/>
              <a:defRPr b="1" sz="2400">
                <a:solidFill>
                  <a:schemeClr val="dk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 name="Google Shape;35;p5"/>
          <p:cNvSpPr txBox="1"/>
          <p:nvPr>
            <p:ph idx="4" type="body"/>
          </p:nvPr>
        </p:nvSpPr>
        <p:spPr>
          <a:xfrm>
            <a:off x="4572000" y="2127917"/>
            <a:ext cx="4041900" cy="22764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dk1"/>
              </a:buClr>
              <a:buSzPts val="2400"/>
              <a:buChar char="•"/>
              <a:defRPr sz="2400">
                <a:solidFill>
                  <a:schemeClr val="dk1"/>
                </a:solidFill>
              </a:defRPr>
            </a:lvl1pPr>
            <a:lvl2pPr indent="-355600" lvl="1" marL="914400" algn="ctr">
              <a:spcBef>
                <a:spcPts val="400"/>
              </a:spcBef>
              <a:spcAft>
                <a:spcPts val="0"/>
              </a:spcAft>
              <a:buClr>
                <a:schemeClr val="dk1"/>
              </a:buClr>
              <a:buSzPts val="2000"/>
              <a:buChar char="–"/>
              <a:defRPr sz="2000">
                <a:solidFill>
                  <a:schemeClr val="dk1"/>
                </a:solidFill>
              </a:defRPr>
            </a:lvl2pPr>
            <a:lvl3pPr indent="-342900" lvl="2" marL="1371600" algn="ctr">
              <a:spcBef>
                <a:spcPts val="360"/>
              </a:spcBef>
              <a:spcAft>
                <a:spcPts val="0"/>
              </a:spcAft>
              <a:buClr>
                <a:schemeClr val="dk1"/>
              </a:buClr>
              <a:buSzPts val="1800"/>
              <a:buChar char="•"/>
              <a:defRPr sz="1800">
                <a:solidFill>
                  <a:schemeClr val="dk1"/>
                </a:solidFill>
              </a:defRPr>
            </a:lvl3pPr>
            <a:lvl4pPr indent="-330200" lvl="3" marL="1828800" algn="ctr">
              <a:spcBef>
                <a:spcPts val="320"/>
              </a:spcBef>
              <a:spcAft>
                <a:spcPts val="0"/>
              </a:spcAft>
              <a:buClr>
                <a:schemeClr val="dk1"/>
              </a:buClr>
              <a:buSzPts val="1600"/>
              <a:buChar char="–"/>
              <a:defRPr sz="1600">
                <a:solidFill>
                  <a:schemeClr val="dk1"/>
                </a:solidFill>
              </a:defRPr>
            </a:lvl4pPr>
            <a:lvl5pPr indent="-330200" lvl="4" marL="2286000" algn="ctr">
              <a:spcBef>
                <a:spcPts val="320"/>
              </a:spcBef>
              <a:spcAft>
                <a:spcPts val="0"/>
              </a:spcAft>
              <a:buClr>
                <a:schemeClr val="dk1"/>
              </a:buClr>
              <a:buSzPts val="1600"/>
              <a:buChar char="»"/>
              <a:defRPr sz="1600">
                <a:solidFill>
                  <a:schemeClr val="dk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6" name="Google Shape;36;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2" name="Google Shape;52;p8"/>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4" name="Google Shape;64;p10"/>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
          <p:cNvSpPr txBox="1"/>
          <p:nvPr/>
        </p:nvSpPr>
        <p:spPr>
          <a:xfrm>
            <a:off x="-9150" y="5213747"/>
            <a:ext cx="8389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hyperlink" Target="https://towardsdatascience.com/simple-introduction-to-convolutional-neural-networks-cdf8d3077bac#:~:text=Convolutional%20layers%20are%20the%20layers,the%20size%20of%20the%20kernel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32.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457200" y="192875"/>
            <a:ext cx="3807600" cy="20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Neural Networks for Neural Networks</a:t>
            </a:r>
            <a:endParaRPr/>
          </a:p>
        </p:txBody>
      </p:sp>
      <p:sp>
        <p:nvSpPr>
          <p:cNvPr id="98" name="Google Shape;98;p15"/>
          <p:cNvSpPr txBox="1"/>
          <p:nvPr>
            <p:ph idx="1" type="subTitle"/>
          </p:nvPr>
        </p:nvSpPr>
        <p:spPr>
          <a:xfrm>
            <a:off x="457200" y="3487975"/>
            <a:ext cx="4472100" cy="991200"/>
          </a:xfrm>
          <a:prstGeom prst="rect">
            <a:avLst/>
          </a:prstGeom>
        </p:spPr>
        <p:txBody>
          <a:bodyPr anchorCtr="0" anchor="t" bIns="45700" lIns="91425" spcFirstLastPara="1" rIns="91425" wrap="square" tIns="45700">
            <a:normAutofit fontScale="92500"/>
          </a:bodyPr>
          <a:lstStyle/>
          <a:p>
            <a:pPr indent="0" lvl="0" marL="0" rtl="0" algn="l">
              <a:spcBef>
                <a:spcPts val="560"/>
              </a:spcBef>
              <a:spcAft>
                <a:spcPts val="0"/>
              </a:spcAft>
              <a:buNone/>
            </a:pPr>
            <a:r>
              <a:rPr lang="en"/>
              <a:t>Zooey Nguyen, Suyash Kumar, Nick Millkey, Max Kroft</a:t>
            </a:r>
            <a:endParaRPr/>
          </a:p>
        </p:txBody>
      </p:sp>
      <p:sp>
        <p:nvSpPr>
          <p:cNvPr id="99" name="Google Shape;99;p15"/>
          <p:cNvSpPr txBox="1"/>
          <p:nvPr>
            <p:ph type="ctrTitle"/>
          </p:nvPr>
        </p:nvSpPr>
        <p:spPr>
          <a:xfrm>
            <a:off x="457200" y="2100125"/>
            <a:ext cx="3960000" cy="1291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640"/>
              <a:t>Using EEG Scans to Detect Alcoholism in Patients</a:t>
            </a:r>
            <a:endParaRPr sz="26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170075" y="328300"/>
            <a:ext cx="73986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040"/>
              <a:t>Different trials, same patient, same stimulus</a:t>
            </a:r>
            <a:endParaRPr sz="3040"/>
          </a:p>
        </p:txBody>
      </p:sp>
      <p:pic>
        <p:nvPicPr>
          <p:cNvPr id="168" name="Google Shape;168;p24"/>
          <p:cNvPicPr preferRelativeResize="0"/>
          <p:nvPr/>
        </p:nvPicPr>
        <p:blipFill rotWithShape="1">
          <a:blip r:embed="rId3">
            <a:alphaModFix/>
          </a:blip>
          <a:srcRect b="6559" l="8664" r="16451" t="0"/>
          <a:stretch/>
        </p:blipFill>
        <p:spPr>
          <a:xfrm>
            <a:off x="3027163" y="1323025"/>
            <a:ext cx="6116827" cy="3820475"/>
          </a:xfrm>
          <a:prstGeom prst="rect">
            <a:avLst/>
          </a:prstGeom>
          <a:noFill/>
          <a:ln>
            <a:noFill/>
          </a:ln>
        </p:spPr>
      </p:pic>
      <p:sp>
        <p:nvSpPr>
          <p:cNvPr id="169" name="Google Shape;169;p24"/>
          <p:cNvSpPr txBox="1"/>
          <p:nvPr/>
        </p:nvSpPr>
        <p:spPr>
          <a:xfrm>
            <a:off x="117875" y="1607350"/>
            <a:ext cx="2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0" name="Google Shape;170;p24"/>
          <p:cNvSpPr txBox="1"/>
          <p:nvPr/>
        </p:nvSpPr>
        <p:spPr>
          <a:xfrm>
            <a:off x="170075" y="2184600"/>
            <a:ext cx="2805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Signals vary greatly in the two adjoining images</a:t>
            </a:r>
            <a:endParaRPr sz="1600">
              <a:solidFill>
                <a:srgbClr val="FF0000"/>
              </a:solidFill>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M</a:t>
            </a:r>
            <a:r>
              <a:rPr lang="en" sz="1600">
                <a:latin typeface="Calibri"/>
                <a:ea typeface="Calibri"/>
                <a:cs typeface="Calibri"/>
                <a:sym typeface="Calibri"/>
              </a:rPr>
              <a:t>anual feature engineering is turning out to be tedious</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4802133" y="1804418"/>
            <a:ext cx="3838300" cy="2374424"/>
          </a:xfrm>
          <a:prstGeom prst="rect">
            <a:avLst/>
          </a:prstGeom>
          <a:noFill/>
          <a:ln>
            <a:noFill/>
          </a:ln>
        </p:spPr>
      </p:pic>
      <p:sp>
        <p:nvSpPr>
          <p:cNvPr id="176" name="Google Shape;176;p25"/>
          <p:cNvSpPr/>
          <p:nvPr/>
        </p:nvSpPr>
        <p:spPr>
          <a:xfrm>
            <a:off x="8117250" y="3058525"/>
            <a:ext cx="666300" cy="3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300"/>
              <a:t>Our first try: a multi-layer perceptron</a:t>
            </a:r>
            <a:endParaRPr sz="3300"/>
          </a:p>
        </p:txBody>
      </p:sp>
      <p:pic>
        <p:nvPicPr>
          <p:cNvPr id="178" name="Google Shape;178;p25"/>
          <p:cNvPicPr preferRelativeResize="0"/>
          <p:nvPr/>
        </p:nvPicPr>
        <p:blipFill rotWithShape="1">
          <a:blip r:embed="rId4">
            <a:alphaModFix/>
          </a:blip>
          <a:srcRect b="6559" l="8664" r="16451" t="0"/>
          <a:stretch/>
        </p:blipFill>
        <p:spPr>
          <a:xfrm>
            <a:off x="462625" y="2144675"/>
            <a:ext cx="2996573" cy="1871624"/>
          </a:xfrm>
          <a:prstGeom prst="rect">
            <a:avLst/>
          </a:prstGeom>
          <a:noFill/>
          <a:ln>
            <a:noFill/>
          </a:ln>
        </p:spPr>
      </p:pic>
      <p:cxnSp>
        <p:nvCxnSpPr>
          <p:cNvPr id="179" name="Google Shape;179;p25"/>
          <p:cNvCxnSpPr>
            <a:endCxn id="175" idx="1"/>
          </p:cNvCxnSpPr>
          <p:nvPr/>
        </p:nvCxnSpPr>
        <p:spPr>
          <a:xfrm>
            <a:off x="3156333" y="2757630"/>
            <a:ext cx="1645800" cy="2340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5"/>
          <p:cNvCxnSpPr/>
          <p:nvPr/>
        </p:nvCxnSpPr>
        <p:spPr>
          <a:xfrm flipH="1" rot="10800000">
            <a:off x="3116125" y="3508225"/>
            <a:ext cx="1726200" cy="20880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5"/>
          <p:cNvSpPr txBox="1"/>
          <p:nvPr/>
        </p:nvSpPr>
        <p:spPr>
          <a:xfrm>
            <a:off x="5236650" y="4249900"/>
            <a:ext cx="1284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libri"/>
                <a:ea typeface="Calibri"/>
                <a:cs typeface="Calibri"/>
                <a:sym typeface="Calibri"/>
              </a:rPr>
              <a:t>Shape: 1D vector of length</a:t>
            </a:r>
            <a:endParaRPr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64*256=16384</a:t>
            </a:r>
            <a:endParaRPr sz="1100">
              <a:latin typeface="Calibri"/>
              <a:ea typeface="Calibri"/>
              <a:cs typeface="Calibri"/>
              <a:sym typeface="Calibri"/>
            </a:endParaRPr>
          </a:p>
        </p:txBody>
      </p:sp>
      <p:sp>
        <p:nvSpPr>
          <p:cNvPr id="182" name="Google Shape;182;p25"/>
          <p:cNvSpPr/>
          <p:nvPr/>
        </p:nvSpPr>
        <p:spPr>
          <a:xfrm>
            <a:off x="5688150" y="2482225"/>
            <a:ext cx="381900" cy="151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5"/>
          <p:cNvCxnSpPr/>
          <p:nvPr/>
        </p:nvCxnSpPr>
        <p:spPr>
          <a:xfrm rot="10800000">
            <a:off x="5879100" y="4078000"/>
            <a:ext cx="0" cy="2481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5"/>
          <p:cNvSpPr/>
          <p:nvPr/>
        </p:nvSpPr>
        <p:spPr>
          <a:xfrm>
            <a:off x="6656425" y="2331475"/>
            <a:ext cx="346500" cy="182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nvSpPr>
        <p:spPr>
          <a:xfrm>
            <a:off x="6360300" y="4326100"/>
            <a:ext cx="101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libri"/>
                <a:ea typeface="Calibri"/>
                <a:cs typeface="Calibri"/>
                <a:sym typeface="Calibri"/>
              </a:rPr>
              <a:t>Constructs non-linear mappings</a:t>
            </a:r>
            <a:endParaRPr sz="1100">
              <a:latin typeface="Calibri"/>
              <a:ea typeface="Calibri"/>
              <a:cs typeface="Calibri"/>
              <a:sym typeface="Calibri"/>
            </a:endParaRPr>
          </a:p>
        </p:txBody>
      </p:sp>
      <p:cxnSp>
        <p:nvCxnSpPr>
          <p:cNvPr id="186" name="Google Shape;186;p25"/>
          <p:cNvCxnSpPr/>
          <p:nvPr/>
        </p:nvCxnSpPr>
        <p:spPr>
          <a:xfrm rot="10800000">
            <a:off x="6869700" y="4154200"/>
            <a:ext cx="0" cy="2481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5"/>
          <p:cNvSpPr txBox="1"/>
          <p:nvPr/>
        </p:nvSpPr>
        <p:spPr>
          <a:xfrm>
            <a:off x="8117250" y="2895625"/>
            <a:ext cx="666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libri"/>
                <a:ea typeface="Calibri"/>
                <a:cs typeface="Calibri"/>
                <a:sym typeface="Calibri"/>
              </a:rPr>
              <a:t>in [0, 1] </a:t>
            </a:r>
            <a:endParaRPr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0 = C</a:t>
            </a:r>
            <a:endParaRPr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1 = A</a:t>
            </a:r>
            <a:endParaRPr sz="1100">
              <a:latin typeface="Calibri"/>
              <a:ea typeface="Calibri"/>
              <a:cs typeface="Calibri"/>
              <a:sym typeface="Calibri"/>
            </a:endParaRPr>
          </a:p>
        </p:txBody>
      </p:sp>
      <p:cxnSp>
        <p:nvCxnSpPr>
          <p:cNvPr id="188" name="Google Shape;188;p25"/>
          <p:cNvCxnSpPr/>
          <p:nvPr/>
        </p:nvCxnSpPr>
        <p:spPr>
          <a:xfrm>
            <a:off x="6336300" y="1887700"/>
            <a:ext cx="0" cy="5907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5"/>
          <p:cNvSpPr txBox="1"/>
          <p:nvPr/>
        </p:nvSpPr>
        <p:spPr>
          <a:xfrm>
            <a:off x="5826900" y="1364500"/>
            <a:ext cx="101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libri"/>
                <a:ea typeface="Calibri"/>
                <a:cs typeface="Calibri"/>
                <a:sym typeface="Calibri"/>
              </a:rPr>
              <a:t>Weights tuned during training</a:t>
            </a:r>
            <a:endParaRPr sz="1100">
              <a:latin typeface="Calibri"/>
              <a:ea typeface="Calibri"/>
              <a:cs typeface="Calibri"/>
              <a:sym typeface="Calibri"/>
            </a:endParaRPr>
          </a:p>
        </p:txBody>
      </p:sp>
      <p:sp>
        <p:nvSpPr>
          <p:cNvPr id="190" name="Google Shape;190;p25"/>
          <p:cNvSpPr/>
          <p:nvPr/>
        </p:nvSpPr>
        <p:spPr>
          <a:xfrm>
            <a:off x="5555600" y="1892575"/>
            <a:ext cx="666300" cy="5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6536550" y="1909750"/>
            <a:ext cx="666300" cy="3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7403100" y="1909750"/>
            <a:ext cx="666300" cy="3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Initial results from the MLP classifier</a:t>
            </a:r>
            <a:endParaRPr/>
          </a:p>
        </p:txBody>
      </p:sp>
      <p:pic>
        <p:nvPicPr>
          <p:cNvPr id="198" name="Google Shape;198;p26"/>
          <p:cNvPicPr preferRelativeResize="0"/>
          <p:nvPr/>
        </p:nvPicPr>
        <p:blipFill>
          <a:blip r:embed="rId3">
            <a:alphaModFix/>
          </a:blip>
          <a:stretch>
            <a:fillRect/>
          </a:stretch>
        </p:blipFill>
        <p:spPr>
          <a:xfrm>
            <a:off x="667438" y="1757464"/>
            <a:ext cx="3172400" cy="2347925"/>
          </a:xfrm>
          <a:prstGeom prst="rect">
            <a:avLst/>
          </a:prstGeom>
          <a:noFill/>
          <a:ln>
            <a:noFill/>
          </a:ln>
        </p:spPr>
      </p:pic>
      <p:pic>
        <p:nvPicPr>
          <p:cNvPr id="199" name="Google Shape;199;p26"/>
          <p:cNvPicPr preferRelativeResize="0"/>
          <p:nvPr/>
        </p:nvPicPr>
        <p:blipFill>
          <a:blip r:embed="rId4">
            <a:alphaModFix/>
          </a:blip>
          <a:stretch>
            <a:fillRect/>
          </a:stretch>
        </p:blipFill>
        <p:spPr>
          <a:xfrm>
            <a:off x="5304063" y="1748050"/>
            <a:ext cx="3071709" cy="2347925"/>
          </a:xfrm>
          <a:prstGeom prst="rect">
            <a:avLst/>
          </a:prstGeom>
          <a:noFill/>
          <a:ln>
            <a:noFill/>
          </a:ln>
        </p:spPr>
      </p:pic>
      <p:sp>
        <p:nvSpPr>
          <p:cNvPr id="200" name="Google Shape;200;p26"/>
          <p:cNvSpPr txBox="1"/>
          <p:nvPr/>
        </p:nvSpPr>
        <p:spPr>
          <a:xfrm>
            <a:off x="798238" y="4013450"/>
            <a:ext cx="3172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Performance on the pre-selected testing set, ~67% accuracy</a:t>
            </a:r>
            <a:endParaRPr sz="1200">
              <a:latin typeface="Calibri"/>
              <a:ea typeface="Calibri"/>
              <a:cs typeface="Calibri"/>
              <a:sym typeface="Calibri"/>
            </a:endParaRPr>
          </a:p>
        </p:txBody>
      </p:sp>
      <p:sp>
        <p:nvSpPr>
          <p:cNvPr id="201" name="Google Shape;201;p26"/>
          <p:cNvSpPr txBox="1"/>
          <p:nvPr/>
        </p:nvSpPr>
        <p:spPr>
          <a:xfrm>
            <a:off x="5304063" y="4105850"/>
            <a:ext cx="317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But doesn’t generalize to the full dataset at all!</a:t>
            </a:r>
            <a:endParaRPr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Towards a better approach</a:t>
            </a:r>
            <a:endParaRPr/>
          </a:p>
        </p:txBody>
      </p:sp>
      <p:pic>
        <p:nvPicPr>
          <p:cNvPr id="207" name="Google Shape;207;p27"/>
          <p:cNvPicPr preferRelativeResize="0"/>
          <p:nvPr/>
        </p:nvPicPr>
        <p:blipFill>
          <a:blip r:embed="rId3">
            <a:alphaModFix/>
          </a:blip>
          <a:stretch>
            <a:fillRect/>
          </a:stretch>
        </p:blipFill>
        <p:spPr>
          <a:xfrm>
            <a:off x="842425" y="1613462"/>
            <a:ext cx="3071709" cy="2347925"/>
          </a:xfrm>
          <a:prstGeom prst="rect">
            <a:avLst/>
          </a:prstGeom>
          <a:noFill/>
          <a:ln>
            <a:noFill/>
          </a:ln>
        </p:spPr>
      </p:pic>
      <p:pic>
        <p:nvPicPr>
          <p:cNvPr id="208" name="Google Shape;208;p27"/>
          <p:cNvPicPr preferRelativeResize="0"/>
          <p:nvPr/>
        </p:nvPicPr>
        <p:blipFill>
          <a:blip r:embed="rId4">
            <a:alphaModFix/>
          </a:blip>
          <a:stretch>
            <a:fillRect/>
          </a:stretch>
        </p:blipFill>
        <p:spPr>
          <a:xfrm>
            <a:off x="4491208" y="1449093"/>
            <a:ext cx="3838300" cy="2374424"/>
          </a:xfrm>
          <a:prstGeom prst="rect">
            <a:avLst/>
          </a:prstGeom>
          <a:noFill/>
          <a:ln>
            <a:noFill/>
          </a:ln>
        </p:spPr>
      </p:pic>
      <p:sp>
        <p:nvSpPr>
          <p:cNvPr id="209" name="Google Shape;209;p27"/>
          <p:cNvSpPr/>
          <p:nvPr/>
        </p:nvSpPr>
        <p:spPr>
          <a:xfrm>
            <a:off x="8117250" y="3058525"/>
            <a:ext cx="666300" cy="3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5368350" y="2082450"/>
            <a:ext cx="381900" cy="151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7403100" y="1909750"/>
            <a:ext cx="666300" cy="3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a:off x="1507725" y="4039200"/>
            <a:ext cx="209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Pre-selected samples don’t generalize. Use the full dataset for training</a:t>
            </a:r>
            <a:endParaRPr>
              <a:latin typeface="Calibri"/>
              <a:ea typeface="Calibri"/>
              <a:cs typeface="Calibri"/>
              <a:sym typeface="Calibri"/>
            </a:endParaRPr>
          </a:p>
        </p:txBody>
      </p:sp>
      <p:sp>
        <p:nvSpPr>
          <p:cNvPr id="213" name="Google Shape;213;p27"/>
          <p:cNvSpPr txBox="1"/>
          <p:nvPr/>
        </p:nvSpPr>
        <p:spPr>
          <a:xfrm>
            <a:off x="5453325" y="3967025"/>
            <a:ext cx="209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Avoid flattening images, use a Convolutional Neural Network (CNN)</a:t>
            </a:r>
            <a:endParaRPr>
              <a:latin typeface="Calibri"/>
              <a:ea typeface="Calibri"/>
              <a:cs typeface="Calibri"/>
              <a:sym typeface="Calibri"/>
            </a:endParaRPr>
          </a:p>
        </p:txBody>
      </p:sp>
      <p:cxnSp>
        <p:nvCxnSpPr>
          <p:cNvPr id="214" name="Google Shape;214;p27"/>
          <p:cNvCxnSpPr>
            <a:endCxn id="210" idx="2"/>
          </p:cNvCxnSpPr>
          <p:nvPr/>
        </p:nvCxnSpPr>
        <p:spPr>
          <a:xfrm rot="10800000">
            <a:off x="5559300" y="3601950"/>
            <a:ext cx="437100" cy="42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440730" y="447679"/>
            <a:ext cx="82461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40"/>
              <a:t>Our CNN Structure</a:t>
            </a:r>
            <a:endParaRPr sz="3240"/>
          </a:p>
        </p:txBody>
      </p:sp>
      <p:pic>
        <p:nvPicPr>
          <p:cNvPr id="220" name="Google Shape;220;p28"/>
          <p:cNvPicPr preferRelativeResize="0"/>
          <p:nvPr/>
        </p:nvPicPr>
        <p:blipFill>
          <a:blip r:embed="rId3">
            <a:alphaModFix/>
          </a:blip>
          <a:stretch>
            <a:fillRect/>
          </a:stretch>
        </p:blipFill>
        <p:spPr>
          <a:xfrm>
            <a:off x="133176" y="2312838"/>
            <a:ext cx="2957592" cy="1944876"/>
          </a:xfrm>
          <a:prstGeom prst="rect">
            <a:avLst/>
          </a:prstGeom>
          <a:noFill/>
          <a:ln>
            <a:noFill/>
          </a:ln>
        </p:spPr>
      </p:pic>
      <p:sp>
        <p:nvSpPr>
          <p:cNvPr id="221" name="Google Shape;221;p28"/>
          <p:cNvSpPr txBox="1"/>
          <p:nvPr/>
        </p:nvSpPr>
        <p:spPr>
          <a:xfrm>
            <a:off x="3752300" y="3569750"/>
            <a:ext cx="175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 https://androidkt.com/explain-pooling-layers-max-pooling-average-pooling-global-average-pooling-and-global-max-pooling/</a:t>
            </a:r>
            <a:endParaRPr sz="500"/>
          </a:p>
        </p:txBody>
      </p:sp>
      <p:sp>
        <p:nvSpPr>
          <p:cNvPr id="222" name="Google Shape;222;p28"/>
          <p:cNvSpPr txBox="1"/>
          <p:nvPr/>
        </p:nvSpPr>
        <p:spPr>
          <a:xfrm>
            <a:off x="779463" y="1886075"/>
            <a:ext cx="16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Convolutional Layer</a:t>
            </a:r>
            <a:endParaRPr u="sng">
              <a:latin typeface="Calibri"/>
              <a:ea typeface="Calibri"/>
              <a:cs typeface="Calibri"/>
              <a:sym typeface="Calibri"/>
            </a:endParaRPr>
          </a:p>
        </p:txBody>
      </p:sp>
      <p:sp>
        <p:nvSpPr>
          <p:cNvPr id="223" name="Google Shape;223;p28"/>
          <p:cNvSpPr txBox="1"/>
          <p:nvPr/>
        </p:nvSpPr>
        <p:spPr>
          <a:xfrm>
            <a:off x="3990725" y="1886075"/>
            <a:ext cx="16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Calibri"/>
                <a:ea typeface="Calibri"/>
                <a:cs typeface="Calibri"/>
                <a:sym typeface="Calibri"/>
              </a:rPr>
              <a:t>MaxPooling</a:t>
            </a:r>
            <a:r>
              <a:rPr lang="en" u="sng">
                <a:solidFill>
                  <a:schemeClr val="dk1"/>
                </a:solidFill>
                <a:latin typeface="Calibri"/>
                <a:ea typeface="Calibri"/>
                <a:cs typeface="Calibri"/>
                <a:sym typeface="Calibri"/>
              </a:rPr>
              <a:t> Layer</a:t>
            </a:r>
            <a:endParaRPr u="sng">
              <a:solidFill>
                <a:schemeClr val="dk1"/>
              </a:solidFill>
              <a:latin typeface="Calibri"/>
              <a:ea typeface="Calibri"/>
              <a:cs typeface="Calibri"/>
              <a:sym typeface="Calibri"/>
            </a:endParaRPr>
          </a:p>
        </p:txBody>
      </p:sp>
      <p:pic>
        <p:nvPicPr>
          <p:cNvPr id="224" name="Google Shape;224;p28"/>
          <p:cNvPicPr preferRelativeResize="0"/>
          <p:nvPr/>
        </p:nvPicPr>
        <p:blipFill>
          <a:blip r:embed="rId4">
            <a:alphaModFix/>
          </a:blip>
          <a:stretch>
            <a:fillRect/>
          </a:stretch>
        </p:blipFill>
        <p:spPr>
          <a:xfrm>
            <a:off x="3232100" y="2517729"/>
            <a:ext cx="2800201" cy="1159725"/>
          </a:xfrm>
          <a:prstGeom prst="rect">
            <a:avLst/>
          </a:prstGeom>
          <a:noFill/>
          <a:ln>
            <a:noFill/>
          </a:ln>
        </p:spPr>
      </p:pic>
      <p:sp>
        <p:nvSpPr>
          <p:cNvPr id="225" name="Google Shape;225;p28"/>
          <p:cNvSpPr txBox="1"/>
          <p:nvPr/>
        </p:nvSpPr>
        <p:spPr>
          <a:xfrm>
            <a:off x="6779375" y="1886075"/>
            <a:ext cx="18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Calibri"/>
                <a:ea typeface="Calibri"/>
                <a:cs typeface="Calibri"/>
                <a:sym typeface="Calibri"/>
              </a:rPr>
              <a:t>Fully Connected</a:t>
            </a:r>
            <a:r>
              <a:rPr lang="en" u="sng">
                <a:solidFill>
                  <a:schemeClr val="dk1"/>
                </a:solidFill>
                <a:latin typeface="Calibri"/>
                <a:ea typeface="Calibri"/>
                <a:cs typeface="Calibri"/>
                <a:sym typeface="Calibri"/>
              </a:rPr>
              <a:t> Layer</a:t>
            </a:r>
            <a:endParaRPr u="sng">
              <a:solidFill>
                <a:schemeClr val="dk1"/>
              </a:solidFill>
              <a:latin typeface="Calibri"/>
              <a:ea typeface="Calibri"/>
              <a:cs typeface="Calibri"/>
              <a:sym typeface="Calibri"/>
            </a:endParaRPr>
          </a:p>
        </p:txBody>
      </p:sp>
      <p:pic>
        <p:nvPicPr>
          <p:cNvPr id="226" name="Google Shape;226;p28"/>
          <p:cNvPicPr preferRelativeResize="0"/>
          <p:nvPr/>
        </p:nvPicPr>
        <p:blipFill>
          <a:blip r:embed="rId5">
            <a:alphaModFix/>
          </a:blip>
          <a:stretch>
            <a:fillRect/>
          </a:stretch>
        </p:blipFill>
        <p:spPr>
          <a:xfrm>
            <a:off x="6405837" y="2433335"/>
            <a:ext cx="2604975" cy="1569626"/>
          </a:xfrm>
          <a:prstGeom prst="rect">
            <a:avLst/>
          </a:prstGeom>
          <a:noFill/>
          <a:ln>
            <a:noFill/>
          </a:ln>
        </p:spPr>
      </p:pic>
      <p:sp>
        <p:nvSpPr>
          <p:cNvPr id="227" name="Google Shape;227;p28"/>
          <p:cNvSpPr txBox="1"/>
          <p:nvPr/>
        </p:nvSpPr>
        <p:spPr>
          <a:xfrm>
            <a:off x="6908025" y="4062350"/>
            <a:ext cx="166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https://www.superdatascience.com/blogs/convolutional-neural-networks-cnn-step-4-full-connection</a:t>
            </a:r>
            <a:endParaRPr sz="500"/>
          </a:p>
        </p:txBody>
      </p:sp>
      <p:sp>
        <p:nvSpPr>
          <p:cNvPr id="228" name="Google Shape;228;p28"/>
          <p:cNvSpPr txBox="1"/>
          <p:nvPr/>
        </p:nvSpPr>
        <p:spPr>
          <a:xfrm>
            <a:off x="290575" y="4284300"/>
            <a:ext cx="280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uFill>
                  <a:noFill/>
                </a:uFill>
                <a:hlinkClick r:id="rId6">
                  <a:extLst>
                    <a:ext uri="{A12FA001-AC4F-418D-AE19-62706E023703}">
                      <ahyp:hlinkClr val="tx"/>
                    </a:ext>
                  </a:extLst>
                </a:hlinkClick>
              </a:rPr>
              <a:t>https://towardsdatascience.com/simple-introduction-to-convolutional-neural-networks-cdf8d3077bac#:~:text=Convolutional%20layers%20are%20the%20layers,the%20size%20of%20the%20kernels</a:t>
            </a:r>
            <a:endParaRPr sz="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Our CNN structure</a:t>
            </a:r>
            <a:endParaRPr/>
          </a:p>
        </p:txBody>
      </p:sp>
      <p:pic>
        <p:nvPicPr>
          <p:cNvPr id="234" name="Google Shape;234;p29"/>
          <p:cNvPicPr preferRelativeResize="0"/>
          <p:nvPr/>
        </p:nvPicPr>
        <p:blipFill>
          <a:blip r:embed="rId3">
            <a:alphaModFix/>
          </a:blip>
          <a:stretch>
            <a:fillRect/>
          </a:stretch>
        </p:blipFill>
        <p:spPr>
          <a:xfrm>
            <a:off x="499925" y="1537725"/>
            <a:ext cx="8144149" cy="2924100"/>
          </a:xfrm>
          <a:prstGeom prst="rect">
            <a:avLst/>
          </a:prstGeom>
          <a:noFill/>
          <a:ln>
            <a:noFill/>
          </a:ln>
        </p:spPr>
      </p:pic>
      <p:sp>
        <p:nvSpPr>
          <p:cNvPr id="235" name="Google Shape;235;p29"/>
          <p:cNvSpPr txBox="1"/>
          <p:nvPr/>
        </p:nvSpPr>
        <p:spPr>
          <a:xfrm>
            <a:off x="2819025" y="45500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https://medium.com/swlh/an-overview-on-convolutional-neural-networks-ea48e76fb186</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STRUCTURE OF THE NETWORK</a:t>
            </a:r>
            <a:endParaRPr/>
          </a:p>
        </p:txBody>
      </p:sp>
      <p:sp>
        <p:nvSpPr>
          <p:cNvPr id="241" name="Google Shape;241;p30"/>
          <p:cNvSpPr txBox="1"/>
          <p:nvPr>
            <p:ph idx="1" type="body"/>
          </p:nvPr>
        </p:nvSpPr>
        <p:spPr>
          <a:xfrm>
            <a:off x="448965" y="1502816"/>
            <a:ext cx="8246100" cy="3264300"/>
          </a:xfrm>
          <a:prstGeom prst="rect">
            <a:avLst/>
          </a:prstGeom>
        </p:spPr>
        <p:txBody>
          <a:bodyPr anchorCtr="0" anchor="t" bIns="45700" lIns="91425" spcFirstLastPara="1" rIns="91425" wrap="square" tIns="45700">
            <a:normAutofit/>
          </a:bodyPr>
          <a:lstStyle/>
          <a:p>
            <a:pPr indent="-342900" lvl="0" marL="457200" rtl="0" algn="l">
              <a:spcBef>
                <a:spcPts val="560"/>
              </a:spcBef>
              <a:spcAft>
                <a:spcPts val="0"/>
              </a:spcAft>
              <a:buSzPts val="1800"/>
              <a:buChar char="•"/>
            </a:pPr>
            <a:r>
              <a:rPr lang="en" sz="1800"/>
              <a:t>After many trials, we decided on</a:t>
            </a:r>
            <a:r>
              <a:rPr lang="en" sz="1800"/>
              <a:t> a baseline model with 1 convolutional, 1 MaxPooling, and 1 dense layer. </a:t>
            </a:r>
            <a:endParaRPr sz="1800"/>
          </a:p>
          <a:p>
            <a:pPr indent="-342900" lvl="0" marL="457200" rtl="0" algn="l">
              <a:spcBef>
                <a:spcPts val="0"/>
              </a:spcBef>
              <a:spcAft>
                <a:spcPts val="0"/>
              </a:spcAft>
              <a:buSzPts val="1800"/>
              <a:buChar char="•"/>
            </a:pPr>
            <a:r>
              <a:rPr lang="en" sz="1800"/>
              <a:t>Given the computational cost of training a complex algorithm on the full EEG dataset, naively tuning all hyperparameters (number of perceptrons in each layer, learning rate, regularizations etc.) is not possible. </a:t>
            </a:r>
            <a:endParaRPr sz="1800"/>
          </a:p>
          <a:p>
            <a:pPr indent="-342900" lvl="0" marL="457200" rtl="0" algn="l">
              <a:spcBef>
                <a:spcPts val="0"/>
              </a:spcBef>
              <a:spcAft>
                <a:spcPts val="0"/>
              </a:spcAft>
              <a:buSzPts val="1800"/>
              <a:buChar char="•"/>
            </a:pPr>
            <a:r>
              <a:rPr lang="en" sz="1800"/>
              <a:t>We need a good base estimate for various hyperparameters. Then, we can choose some of these, varying them within a small range to get a the best possible model.</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FINE TUNING</a:t>
            </a:r>
            <a:endParaRPr/>
          </a:p>
        </p:txBody>
      </p:sp>
      <p:sp>
        <p:nvSpPr>
          <p:cNvPr id="247" name="Google Shape;247;p31"/>
          <p:cNvSpPr txBox="1"/>
          <p:nvPr>
            <p:ph idx="1" type="body"/>
          </p:nvPr>
        </p:nvSpPr>
        <p:spPr>
          <a:xfrm>
            <a:off x="448965" y="1502816"/>
            <a:ext cx="8246100" cy="32643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 sz="1800"/>
              <a:t>To find a baseline model we tried (~10-15 hours of work!):</a:t>
            </a:r>
            <a:endParaRPr sz="1800"/>
          </a:p>
          <a:p>
            <a:pPr indent="-342900" lvl="0" marL="457200" rtl="0" algn="l">
              <a:spcBef>
                <a:spcPts val="560"/>
              </a:spcBef>
              <a:spcAft>
                <a:spcPts val="0"/>
              </a:spcAft>
              <a:buSzPts val="1800"/>
              <a:buChar char="•"/>
            </a:pPr>
            <a:r>
              <a:rPr lang="en" sz="1800"/>
              <a:t>Different optimizers (Adam/ Stochastic Gradient Descent)</a:t>
            </a:r>
            <a:endParaRPr sz="1800"/>
          </a:p>
          <a:p>
            <a:pPr indent="-342900" lvl="0" marL="457200" rtl="0" algn="l">
              <a:spcBef>
                <a:spcPts val="0"/>
              </a:spcBef>
              <a:spcAft>
                <a:spcPts val="0"/>
              </a:spcAft>
              <a:buSzPts val="1800"/>
              <a:buChar char="•"/>
            </a:pPr>
            <a:r>
              <a:rPr lang="en" sz="1800"/>
              <a:t>Different network structures</a:t>
            </a:r>
            <a:endParaRPr sz="1800"/>
          </a:p>
          <a:p>
            <a:pPr indent="-342900" lvl="1" marL="914400" rtl="0" algn="l">
              <a:spcBef>
                <a:spcPts val="0"/>
              </a:spcBef>
              <a:spcAft>
                <a:spcPts val="0"/>
              </a:spcAft>
              <a:buSzPts val="1800"/>
              <a:buChar char="–"/>
            </a:pPr>
            <a:r>
              <a:rPr lang="en" sz="1800"/>
              <a:t>Number/ type of layers</a:t>
            </a:r>
            <a:endParaRPr sz="1800"/>
          </a:p>
          <a:p>
            <a:pPr indent="-342900" lvl="1" marL="914400" rtl="0" algn="l">
              <a:spcBef>
                <a:spcPts val="0"/>
              </a:spcBef>
              <a:spcAft>
                <a:spcPts val="0"/>
              </a:spcAft>
              <a:buSzPts val="1800"/>
              <a:buChar char="–"/>
            </a:pPr>
            <a:r>
              <a:rPr lang="en" sz="1800"/>
              <a:t>Neurons in each layer</a:t>
            </a:r>
            <a:endParaRPr sz="1800"/>
          </a:p>
          <a:p>
            <a:pPr indent="-342900" lvl="1" marL="914400" rtl="0" algn="l">
              <a:spcBef>
                <a:spcPts val="0"/>
              </a:spcBef>
              <a:spcAft>
                <a:spcPts val="0"/>
              </a:spcAft>
              <a:buSzPts val="1800"/>
              <a:buChar char="–"/>
            </a:pPr>
            <a:r>
              <a:rPr lang="en" sz="1800"/>
              <a:t>Activation functions</a:t>
            </a:r>
            <a:endParaRPr sz="1800"/>
          </a:p>
          <a:p>
            <a:pPr indent="-342900" lvl="1" marL="914400" rtl="0" algn="l">
              <a:spcBef>
                <a:spcPts val="0"/>
              </a:spcBef>
              <a:spcAft>
                <a:spcPts val="0"/>
              </a:spcAft>
              <a:buSzPts val="1800"/>
              <a:buChar char="–"/>
            </a:pPr>
            <a:r>
              <a:rPr lang="en" sz="1800"/>
              <a:t>Introducing regularization</a:t>
            </a:r>
            <a:endParaRPr sz="1800"/>
          </a:p>
          <a:p>
            <a:pPr indent="-342900" lvl="0" marL="457200" rtl="0" algn="l">
              <a:spcBef>
                <a:spcPts val="0"/>
              </a:spcBef>
              <a:spcAft>
                <a:spcPts val="0"/>
              </a:spcAft>
              <a:buSzPts val="1800"/>
              <a:buChar char="•"/>
            </a:pPr>
            <a:r>
              <a:rPr lang="en" sz="1800"/>
              <a:t>Varying the number of epochs</a:t>
            </a:r>
            <a:endParaRPr sz="1800"/>
          </a:p>
          <a:p>
            <a:pPr indent="0" lvl="0" marL="0" rtl="0" algn="l">
              <a:spcBef>
                <a:spcPts val="560"/>
              </a:spcBef>
              <a:spcAft>
                <a:spcPts val="0"/>
              </a:spcAft>
              <a:buNone/>
            </a:pPr>
            <a:r>
              <a:t/>
            </a:r>
            <a:endParaRPr sz="1800"/>
          </a:p>
          <a:p>
            <a:pPr indent="0" lvl="0" marL="0" rtl="0" algn="l">
              <a:spcBef>
                <a:spcPts val="560"/>
              </a:spcBef>
              <a:spcAft>
                <a:spcPts val="0"/>
              </a:spcAft>
              <a:buNone/>
            </a:pPr>
            <a:r>
              <a:rPr lang="en" sz="1800"/>
              <a:t>We then optimized the number of neurons in each layer using keras_tuner</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 SUMMARIES</a:t>
            </a:r>
            <a:endParaRPr/>
          </a:p>
        </p:txBody>
      </p:sp>
      <p:sp>
        <p:nvSpPr>
          <p:cNvPr id="253" name="Google Shape;253;p32"/>
          <p:cNvSpPr txBox="1"/>
          <p:nvPr/>
        </p:nvSpPr>
        <p:spPr>
          <a:xfrm>
            <a:off x="71075" y="2379750"/>
            <a:ext cx="2952300" cy="1877700"/>
          </a:xfrm>
          <a:prstGeom prst="rect">
            <a:avLst/>
          </a:prstGeom>
          <a:solidFill>
            <a:srgbClr val="38383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Model: "sequential"</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Layer (type)                Output Shape              Param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conv2d (Conv2D)             (None, 60, 237, 23)       2323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max_pooling2d (MaxPooling2D  (None, 20, 19, 23)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flatten (Flatten)           (None, 8740)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 (Dense)               (None, 19)                166079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dense_1 (Dense)             (None, 1)                 20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Total params: 168,422</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Trainable params: 168,422</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Non-trainable params: 0</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endParaRPr b="1" sz="550">
              <a:solidFill>
                <a:schemeClr val="lt1"/>
              </a:solidFill>
              <a:latin typeface="Calibri"/>
              <a:ea typeface="Calibri"/>
              <a:cs typeface="Calibri"/>
              <a:sym typeface="Calibri"/>
            </a:endParaRPr>
          </a:p>
        </p:txBody>
      </p:sp>
      <p:sp>
        <p:nvSpPr>
          <p:cNvPr id="254" name="Google Shape;254;p32"/>
          <p:cNvSpPr txBox="1"/>
          <p:nvPr/>
        </p:nvSpPr>
        <p:spPr>
          <a:xfrm>
            <a:off x="3072375" y="2379750"/>
            <a:ext cx="2952300" cy="1877700"/>
          </a:xfrm>
          <a:prstGeom prst="rect">
            <a:avLst/>
          </a:prstGeom>
          <a:solidFill>
            <a:srgbClr val="38383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Model: "sequential"</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Layer (type)                Output Shape              Param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conv2d (Conv2D)             (None, 60, 237, 21)       2121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max_pooling2d (MaxPooling2D  (None, 20, 19, 21)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flatten (Flatten)           (None, 7980)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 (Dense)               (None, 13)                103753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dense_1 (Dense)             (None, 1)                 14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Total params: 105,888</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Trainable params: 105,888</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Non-trainable params: 0</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endParaRPr b="1" sz="550">
              <a:solidFill>
                <a:schemeClr val="lt1"/>
              </a:solidFill>
              <a:highlight>
                <a:srgbClr val="383838"/>
              </a:highlight>
              <a:latin typeface="Courier New"/>
              <a:ea typeface="Courier New"/>
              <a:cs typeface="Courier New"/>
              <a:sym typeface="Courier New"/>
            </a:endParaRPr>
          </a:p>
        </p:txBody>
      </p:sp>
      <p:sp>
        <p:nvSpPr>
          <p:cNvPr id="255" name="Google Shape;255;p32"/>
          <p:cNvSpPr txBox="1"/>
          <p:nvPr/>
        </p:nvSpPr>
        <p:spPr>
          <a:xfrm>
            <a:off x="6073675" y="2379750"/>
            <a:ext cx="3006000" cy="1877700"/>
          </a:xfrm>
          <a:prstGeom prst="rect">
            <a:avLst/>
          </a:prstGeom>
          <a:solidFill>
            <a:srgbClr val="38383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Model: "sequential"</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Layer (type)                Output Shape              Param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conv2d (Conv2D)             (None, 60, 237, 29)       2929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max_pooling2d (MaxPooling2D  (None, 20, 19, 29)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flatten (Flatten)           (None, 11020)             0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 (Dense)               (None, 13)                143273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dense_1 (Dense)             (None, 1)                 14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                                                                 </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Total params: 146,216</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Trainable params: 146,216</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Non-trainable params: 0</a:t>
            </a:r>
            <a:endParaRPr b="1" sz="550">
              <a:solidFill>
                <a:schemeClr val="lt1"/>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 sz="550">
                <a:solidFill>
                  <a:schemeClr val="lt1"/>
                </a:solidFill>
                <a:highlight>
                  <a:srgbClr val="383838"/>
                </a:highlight>
                <a:latin typeface="Courier New"/>
                <a:ea typeface="Courier New"/>
                <a:cs typeface="Courier New"/>
                <a:sym typeface="Courier New"/>
              </a:rPr>
              <a:t>_________________________________________________________________</a:t>
            </a:r>
            <a:r>
              <a:rPr b="1" lang="en" sz="550">
                <a:solidFill>
                  <a:schemeClr val="lt1"/>
                </a:solidFill>
                <a:highlight>
                  <a:srgbClr val="383838"/>
                </a:highlight>
                <a:latin typeface="Courier New"/>
                <a:ea typeface="Courier New"/>
                <a:cs typeface="Courier New"/>
                <a:sym typeface="Courier New"/>
              </a:rPr>
              <a:t>__</a:t>
            </a:r>
            <a:endParaRPr b="1" sz="550">
              <a:solidFill>
                <a:schemeClr val="lt1"/>
              </a:solidFill>
              <a:highlight>
                <a:srgbClr val="383838"/>
              </a:highlight>
              <a:latin typeface="Courier New"/>
              <a:ea typeface="Courier New"/>
              <a:cs typeface="Courier New"/>
              <a:sym typeface="Courier New"/>
            </a:endParaRPr>
          </a:p>
        </p:txBody>
      </p:sp>
      <p:sp>
        <p:nvSpPr>
          <p:cNvPr id="256" name="Google Shape;256;p32"/>
          <p:cNvSpPr txBox="1"/>
          <p:nvPr/>
        </p:nvSpPr>
        <p:spPr>
          <a:xfrm>
            <a:off x="758150" y="1642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S1</a:t>
            </a:r>
            <a:endParaRPr>
              <a:latin typeface="Calibri"/>
              <a:ea typeface="Calibri"/>
              <a:cs typeface="Calibri"/>
              <a:sym typeface="Calibri"/>
            </a:endParaRPr>
          </a:p>
        </p:txBody>
      </p:sp>
      <p:sp>
        <p:nvSpPr>
          <p:cNvPr id="257" name="Google Shape;257;p32"/>
          <p:cNvSpPr txBox="1"/>
          <p:nvPr/>
        </p:nvSpPr>
        <p:spPr>
          <a:xfrm>
            <a:off x="3789938" y="1642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Match</a:t>
            </a:r>
            <a:endParaRPr>
              <a:latin typeface="Calibri"/>
              <a:ea typeface="Calibri"/>
              <a:cs typeface="Calibri"/>
              <a:sym typeface="Calibri"/>
            </a:endParaRPr>
          </a:p>
        </p:txBody>
      </p:sp>
      <p:sp>
        <p:nvSpPr>
          <p:cNvPr id="258" name="Google Shape;258;p32"/>
          <p:cNvSpPr txBox="1"/>
          <p:nvPr/>
        </p:nvSpPr>
        <p:spPr>
          <a:xfrm>
            <a:off x="6821750" y="1642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Non-Match</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 TRAINING</a:t>
            </a:r>
            <a:endParaRPr/>
          </a:p>
        </p:txBody>
      </p:sp>
      <p:sp>
        <p:nvSpPr>
          <p:cNvPr id="264" name="Google Shape;264;p33"/>
          <p:cNvSpPr txBox="1"/>
          <p:nvPr/>
        </p:nvSpPr>
        <p:spPr>
          <a:xfrm>
            <a:off x="618450" y="1261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S1</a:t>
            </a:r>
            <a:endParaRPr>
              <a:latin typeface="Calibri"/>
              <a:ea typeface="Calibri"/>
              <a:cs typeface="Calibri"/>
              <a:sym typeface="Calibri"/>
            </a:endParaRPr>
          </a:p>
        </p:txBody>
      </p:sp>
      <p:sp>
        <p:nvSpPr>
          <p:cNvPr id="265" name="Google Shape;265;p33"/>
          <p:cNvSpPr txBox="1"/>
          <p:nvPr/>
        </p:nvSpPr>
        <p:spPr>
          <a:xfrm>
            <a:off x="3967588" y="1261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Match</a:t>
            </a:r>
            <a:endParaRPr>
              <a:latin typeface="Calibri"/>
              <a:ea typeface="Calibri"/>
              <a:cs typeface="Calibri"/>
              <a:sym typeface="Calibri"/>
            </a:endParaRPr>
          </a:p>
        </p:txBody>
      </p:sp>
      <p:sp>
        <p:nvSpPr>
          <p:cNvPr id="266" name="Google Shape;266;p33"/>
          <p:cNvSpPr txBox="1"/>
          <p:nvPr/>
        </p:nvSpPr>
        <p:spPr>
          <a:xfrm>
            <a:off x="7159325" y="12614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Non-Match</a:t>
            </a:r>
            <a:endParaRPr>
              <a:latin typeface="Calibri"/>
              <a:ea typeface="Calibri"/>
              <a:cs typeface="Calibri"/>
              <a:sym typeface="Calibri"/>
            </a:endParaRPr>
          </a:p>
        </p:txBody>
      </p:sp>
      <p:pic>
        <p:nvPicPr>
          <p:cNvPr id="267" name="Google Shape;267;p33"/>
          <p:cNvPicPr preferRelativeResize="0"/>
          <p:nvPr/>
        </p:nvPicPr>
        <p:blipFill>
          <a:blip r:embed="rId3">
            <a:alphaModFix/>
          </a:blip>
          <a:stretch>
            <a:fillRect/>
          </a:stretch>
        </p:blipFill>
        <p:spPr>
          <a:xfrm>
            <a:off x="187925" y="1634974"/>
            <a:ext cx="2306000" cy="1660775"/>
          </a:xfrm>
          <a:prstGeom prst="rect">
            <a:avLst/>
          </a:prstGeom>
          <a:noFill/>
          <a:ln>
            <a:noFill/>
          </a:ln>
        </p:spPr>
      </p:pic>
      <p:pic>
        <p:nvPicPr>
          <p:cNvPr id="268" name="Google Shape;268;p33"/>
          <p:cNvPicPr preferRelativeResize="0"/>
          <p:nvPr/>
        </p:nvPicPr>
        <p:blipFill>
          <a:blip r:embed="rId4">
            <a:alphaModFix/>
          </a:blip>
          <a:stretch>
            <a:fillRect/>
          </a:stretch>
        </p:blipFill>
        <p:spPr>
          <a:xfrm>
            <a:off x="187925" y="3295750"/>
            <a:ext cx="2306000" cy="1635372"/>
          </a:xfrm>
          <a:prstGeom prst="rect">
            <a:avLst/>
          </a:prstGeom>
          <a:noFill/>
          <a:ln>
            <a:noFill/>
          </a:ln>
        </p:spPr>
      </p:pic>
      <p:pic>
        <p:nvPicPr>
          <p:cNvPr id="269" name="Google Shape;269;p33"/>
          <p:cNvPicPr preferRelativeResize="0"/>
          <p:nvPr/>
        </p:nvPicPr>
        <p:blipFill>
          <a:blip r:embed="rId5">
            <a:alphaModFix/>
          </a:blip>
          <a:stretch>
            <a:fillRect/>
          </a:stretch>
        </p:blipFill>
        <p:spPr>
          <a:xfrm>
            <a:off x="3495650" y="1614675"/>
            <a:ext cx="2362392" cy="1701375"/>
          </a:xfrm>
          <a:prstGeom prst="rect">
            <a:avLst/>
          </a:prstGeom>
          <a:noFill/>
          <a:ln>
            <a:noFill/>
          </a:ln>
        </p:spPr>
      </p:pic>
      <p:pic>
        <p:nvPicPr>
          <p:cNvPr id="270" name="Google Shape;270;p33"/>
          <p:cNvPicPr preferRelativeResize="0"/>
          <p:nvPr/>
        </p:nvPicPr>
        <p:blipFill>
          <a:blip r:embed="rId6">
            <a:alphaModFix/>
          </a:blip>
          <a:stretch>
            <a:fillRect/>
          </a:stretch>
        </p:blipFill>
        <p:spPr>
          <a:xfrm>
            <a:off x="3477338" y="3316050"/>
            <a:ext cx="2399028" cy="1701375"/>
          </a:xfrm>
          <a:prstGeom prst="rect">
            <a:avLst/>
          </a:prstGeom>
          <a:noFill/>
          <a:ln>
            <a:noFill/>
          </a:ln>
        </p:spPr>
      </p:pic>
      <p:pic>
        <p:nvPicPr>
          <p:cNvPr id="271" name="Google Shape;271;p33"/>
          <p:cNvPicPr preferRelativeResize="0"/>
          <p:nvPr/>
        </p:nvPicPr>
        <p:blipFill rotWithShape="1">
          <a:blip r:embed="rId7">
            <a:alphaModFix/>
          </a:blip>
          <a:srcRect b="0" l="-2448" r="0" t="0"/>
          <a:stretch/>
        </p:blipFill>
        <p:spPr>
          <a:xfrm>
            <a:off x="6644623" y="1614675"/>
            <a:ext cx="2420152" cy="1701375"/>
          </a:xfrm>
          <a:prstGeom prst="rect">
            <a:avLst/>
          </a:prstGeom>
          <a:noFill/>
          <a:ln>
            <a:noFill/>
          </a:ln>
        </p:spPr>
      </p:pic>
      <p:pic>
        <p:nvPicPr>
          <p:cNvPr id="272" name="Google Shape;272;p33"/>
          <p:cNvPicPr preferRelativeResize="0"/>
          <p:nvPr/>
        </p:nvPicPr>
        <p:blipFill>
          <a:blip r:embed="rId8">
            <a:alphaModFix/>
          </a:blip>
          <a:stretch>
            <a:fillRect/>
          </a:stretch>
        </p:blipFill>
        <p:spPr>
          <a:xfrm>
            <a:off x="6644625" y="3316050"/>
            <a:ext cx="2420150" cy="171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Alcoholism is a psychological disorder</a:t>
            </a:r>
            <a:endParaRPr/>
          </a:p>
        </p:txBody>
      </p:sp>
      <p:pic>
        <p:nvPicPr>
          <p:cNvPr id="105" name="Google Shape;105;p16"/>
          <p:cNvPicPr preferRelativeResize="0"/>
          <p:nvPr/>
        </p:nvPicPr>
        <p:blipFill>
          <a:blip r:embed="rId3">
            <a:alphaModFix/>
          </a:blip>
          <a:stretch>
            <a:fillRect/>
          </a:stretch>
        </p:blipFill>
        <p:spPr>
          <a:xfrm>
            <a:off x="2212650" y="1563225"/>
            <a:ext cx="4718710" cy="3149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THRESHOLD CHOICE</a:t>
            </a:r>
            <a:endParaRPr/>
          </a:p>
        </p:txBody>
      </p:sp>
      <p:sp>
        <p:nvSpPr>
          <p:cNvPr id="278" name="Google Shape;278;p34"/>
          <p:cNvSpPr txBox="1"/>
          <p:nvPr/>
        </p:nvSpPr>
        <p:spPr>
          <a:xfrm>
            <a:off x="762125" y="134140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S1</a:t>
            </a:r>
            <a:endParaRPr>
              <a:latin typeface="Calibri"/>
              <a:ea typeface="Calibri"/>
              <a:cs typeface="Calibri"/>
              <a:sym typeface="Calibri"/>
            </a:endParaRPr>
          </a:p>
        </p:txBody>
      </p:sp>
      <p:sp>
        <p:nvSpPr>
          <p:cNvPr id="279" name="Google Shape;279;p34"/>
          <p:cNvSpPr txBox="1"/>
          <p:nvPr/>
        </p:nvSpPr>
        <p:spPr>
          <a:xfrm>
            <a:off x="3748488" y="134140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Match</a:t>
            </a:r>
            <a:endParaRPr>
              <a:latin typeface="Calibri"/>
              <a:ea typeface="Calibri"/>
              <a:cs typeface="Calibri"/>
              <a:sym typeface="Calibri"/>
            </a:endParaRPr>
          </a:p>
        </p:txBody>
      </p:sp>
      <p:sp>
        <p:nvSpPr>
          <p:cNvPr id="280" name="Google Shape;280;p34"/>
          <p:cNvSpPr txBox="1"/>
          <p:nvPr/>
        </p:nvSpPr>
        <p:spPr>
          <a:xfrm>
            <a:off x="6812850" y="134140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Non-Match</a:t>
            </a:r>
            <a:endParaRPr>
              <a:latin typeface="Calibri"/>
              <a:ea typeface="Calibri"/>
              <a:cs typeface="Calibri"/>
              <a:sym typeface="Calibri"/>
            </a:endParaRPr>
          </a:p>
        </p:txBody>
      </p:sp>
      <p:pic>
        <p:nvPicPr>
          <p:cNvPr id="281" name="Google Shape;281;p34"/>
          <p:cNvPicPr preferRelativeResize="0"/>
          <p:nvPr/>
        </p:nvPicPr>
        <p:blipFill>
          <a:blip r:embed="rId3">
            <a:alphaModFix/>
          </a:blip>
          <a:stretch>
            <a:fillRect/>
          </a:stretch>
        </p:blipFill>
        <p:spPr>
          <a:xfrm>
            <a:off x="152400" y="1814050"/>
            <a:ext cx="2866450" cy="1945620"/>
          </a:xfrm>
          <a:prstGeom prst="rect">
            <a:avLst/>
          </a:prstGeom>
          <a:noFill/>
          <a:ln>
            <a:noFill/>
          </a:ln>
        </p:spPr>
      </p:pic>
      <p:pic>
        <p:nvPicPr>
          <p:cNvPr id="282" name="Google Shape;282;p34"/>
          <p:cNvPicPr preferRelativeResize="0"/>
          <p:nvPr/>
        </p:nvPicPr>
        <p:blipFill>
          <a:blip r:embed="rId4">
            <a:alphaModFix/>
          </a:blip>
          <a:stretch>
            <a:fillRect/>
          </a:stretch>
        </p:blipFill>
        <p:spPr>
          <a:xfrm>
            <a:off x="3130550" y="1814050"/>
            <a:ext cx="2866450" cy="1945620"/>
          </a:xfrm>
          <a:prstGeom prst="rect">
            <a:avLst/>
          </a:prstGeom>
          <a:noFill/>
          <a:ln>
            <a:noFill/>
          </a:ln>
        </p:spPr>
      </p:pic>
      <p:pic>
        <p:nvPicPr>
          <p:cNvPr id="283" name="Google Shape;283;p34"/>
          <p:cNvPicPr preferRelativeResize="0"/>
          <p:nvPr/>
        </p:nvPicPr>
        <p:blipFill>
          <a:blip r:embed="rId5">
            <a:alphaModFix/>
          </a:blip>
          <a:stretch>
            <a:fillRect/>
          </a:stretch>
        </p:blipFill>
        <p:spPr>
          <a:xfrm>
            <a:off x="6108700" y="1814050"/>
            <a:ext cx="2866450" cy="1945629"/>
          </a:xfrm>
          <a:prstGeom prst="rect">
            <a:avLst/>
          </a:prstGeom>
          <a:noFill/>
          <a:ln>
            <a:noFill/>
          </a:ln>
        </p:spPr>
      </p:pic>
      <p:sp>
        <p:nvSpPr>
          <p:cNvPr id="284" name="Google Shape;284;p34"/>
          <p:cNvSpPr txBox="1"/>
          <p:nvPr/>
        </p:nvSpPr>
        <p:spPr>
          <a:xfrm>
            <a:off x="848250" y="4019375"/>
            <a:ext cx="15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- 86.59%</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Threshold - 0.414</a:t>
            </a:r>
            <a:endParaRPr>
              <a:latin typeface="Calibri"/>
              <a:ea typeface="Calibri"/>
              <a:cs typeface="Calibri"/>
              <a:sym typeface="Calibri"/>
            </a:endParaRPr>
          </a:p>
        </p:txBody>
      </p:sp>
      <p:sp>
        <p:nvSpPr>
          <p:cNvPr id="285" name="Google Shape;285;p34"/>
          <p:cNvSpPr txBox="1"/>
          <p:nvPr/>
        </p:nvSpPr>
        <p:spPr>
          <a:xfrm>
            <a:off x="4043525" y="4019375"/>
            <a:ext cx="15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- 80.62%</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Threshold - 0.525</a:t>
            </a:r>
            <a:endParaRPr>
              <a:latin typeface="Calibri"/>
              <a:ea typeface="Calibri"/>
              <a:cs typeface="Calibri"/>
              <a:sym typeface="Calibri"/>
            </a:endParaRPr>
          </a:p>
        </p:txBody>
      </p:sp>
      <p:sp>
        <p:nvSpPr>
          <p:cNvPr id="286" name="Google Shape;286;p34"/>
          <p:cNvSpPr txBox="1"/>
          <p:nvPr/>
        </p:nvSpPr>
        <p:spPr>
          <a:xfrm>
            <a:off x="6914250" y="4019375"/>
            <a:ext cx="15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- 83.72%</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Threshold - 0.545</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 evaluation</a:t>
            </a:r>
            <a:endParaRPr/>
          </a:p>
        </p:txBody>
      </p:sp>
      <p:sp>
        <p:nvSpPr>
          <p:cNvPr id="292" name="Google Shape;292;p35"/>
          <p:cNvSpPr txBox="1"/>
          <p:nvPr/>
        </p:nvSpPr>
        <p:spPr>
          <a:xfrm>
            <a:off x="859300" y="14138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S1 </a:t>
            </a:r>
            <a:endParaRPr>
              <a:latin typeface="Calibri"/>
              <a:ea typeface="Calibri"/>
              <a:cs typeface="Calibri"/>
              <a:sym typeface="Calibri"/>
            </a:endParaRPr>
          </a:p>
        </p:txBody>
      </p:sp>
      <p:sp>
        <p:nvSpPr>
          <p:cNvPr id="293" name="Google Shape;293;p35"/>
          <p:cNvSpPr txBox="1"/>
          <p:nvPr/>
        </p:nvSpPr>
        <p:spPr>
          <a:xfrm>
            <a:off x="3950563" y="14138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Match</a:t>
            </a:r>
            <a:endParaRPr>
              <a:latin typeface="Calibri"/>
              <a:ea typeface="Calibri"/>
              <a:cs typeface="Calibri"/>
              <a:sym typeface="Calibri"/>
            </a:endParaRPr>
          </a:p>
        </p:txBody>
      </p:sp>
      <p:sp>
        <p:nvSpPr>
          <p:cNvPr id="294" name="Google Shape;294;p35"/>
          <p:cNvSpPr txBox="1"/>
          <p:nvPr/>
        </p:nvSpPr>
        <p:spPr>
          <a:xfrm>
            <a:off x="6821300" y="1413850"/>
            <a:ext cx="16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S2 Non-Match</a:t>
            </a:r>
            <a:endParaRPr>
              <a:latin typeface="Calibri"/>
              <a:ea typeface="Calibri"/>
              <a:cs typeface="Calibri"/>
              <a:sym typeface="Calibri"/>
            </a:endParaRPr>
          </a:p>
        </p:txBody>
      </p:sp>
      <p:pic>
        <p:nvPicPr>
          <p:cNvPr id="295" name="Google Shape;295;p35"/>
          <p:cNvPicPr preferRelativeResize="0"/>
          <p:nvPr/>
        </p:nvPicPr>
        <p:blipFill>
          <a:blip r:embed="rId3">
            <a:alphaModFix/>
          </a:blip>
          <a:stretch>
            <a:fillRect/>
          </a:stretch>
        </p:blipFill>
        <p:spPr>
          <a:xfrm>
            <a:off x="143600" y="1909050"/>
            <a:ext cx="2971800" cy="2237390"/>
          </a:xfrm>
          <a:prstGeom prst="rect">
            <a:avLst/>
          </a:prstGeom>
          <a:noFill/>
          <a:ln>
            <a:noFill/>
          </a:ln>
        </p:spPr>
      </p:pic>
      <p:pic>
        <p:nvPicPr>
          <p:cNvPr id="296" name="Google Shape;296;p35"/>
          <p:cNvPicPr preferRelativeResize="0"/>
          <p:nvPr/>
        </p:nvPicPr>
        <p:blipFill>
          <a:blip r:embed="rId4">
            <a:alphaModFix/>
          </a:blip>
          <a:stretch>
            <a:fillRect/>
          </a:stretch>
        </p:blipFill>
        <p:spPr>
          <a:xfrm>
            <a:off x="6076775" y="1897075"/>
            <a:ext cx="2895575" cy="2180002"/>
          </a:xfrm>
          <a:prstGeom prst="rect">
            <a:avLst/>
          </a:prstGeom>
          <a:noFill/>
          <a:ln>
            <a:noFill/>
          </a:ln>
        </p:spPr>
      </p:pic>
      <p:sp>
        <p:nvSpPr>
          <p:cNvPr id="297" name="Google Shape;297;p35"/>
          <p:cNvSpPr txBox="1"/>
          <p:nvPr/>
        </p:nvSpPr>
        <p:spPr>
          <a:xfrm>
            <a:off x="856700" y="4241450"/>
            <a:ext cx="15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- 86.59%</a:t>
            </a:r>
            <a:endParaRPr>
              <a:latin typeface="Calibri"/>
              <a:ea typeface="Calibri"/>
              <a:cs typeface="Calibri"/>
              <a:sym typeface="Calibri"/>
            </a:endParaRPr>
          </a:p>
        </p:txBody>
      </p:sp>
      <p:sp>
        <p:nvSpPr>
          <p:cNvPr id="298" name="Google Shape;298;p35"/>
          <p:cNvSpPr txBox="1"/>
          <p:nvPr/>
        </p:nvSpPr>
        <p:spPr>
          <a:xfrm>
            <a:off x="4051975" y="4241450"/>
            <a:ext cx="15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- 80.62%</a:t>
            </a:r>
            <a:endParaRPr>
              <a:latin typeface="Calibri"/>
              <a:ea typeface="Calibri"/>
              <a:cs typeface="Calibri"/>
              <a:sym typeface="Calibri"/>
            </a:endParaRPr>
          </a:p>
        </p:txBody>
      </p:sp>
      <p:pic>
        <p:nvPicPr>
          <p:cNvPr id="299" name="Google Shape;299;p35"/>
          <p:cNvPicPr preferRelativeResize="0"/>
          <p:nvPr/>
        </p:nvPicPr>
        <p:blipFill>
          <a:blip r:embed="rId5">
            <a:alphaModFix/>
          </a:blip>
          <a:stretch>
            <a:fillRect/>
          </a:stretch>
        </p:blipFill>
        <p:spPr>
          <a:xfrm>
            <a:off x="3235474" y="1909051"/>
            <a:ext cx="2841300" cy="2139104"/>
          </a:xfrm>
          <a:prstGeom prst="rect">
            <a:avLst/>
          </a:prstGeom>
          <a:noFill/>
          <a:ln>
            <a:noFill/>
          </a:ln>
        </p:spPr>
      </p:pic>
      <p:sp>
        <p:nvSpPr>
          <p:cNvPr id="300" name="Google Shape;300;p35"/>
          <p:cNvSpPr txBox="1"/>
          <p:nvPr/>
        </p:nvSpPr>
        <p:spPr>
          <a:xfrm>
            <a:off x="6922700" y="4241450"/>
            <a:ext cx="15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Accuracy - 83.72%</a:t>
            </a:r>
            <a:endParaRPr>
              <a:latin typeface="Calibri"/>
              <a:ea typeface="Calibri"/>
              <a:cs typeface="Calibri"/>
              <a:sym typeface="Calibri"/>
            </a:endParaRPr>
          </a:p>
        </p:txBody>
      </p:sp>
      <p:sp>
        <p:nvSpPr>
          <p:cNvPr id="301" name="Google Shape;301;p35"/>
          <p:cNvSpPr txBox="1"/>
          <p:nvPr/>
        </p:nvSpPr>
        <p:spPr>
          <a:xfrm>
            <a:off x="2097725" y="4699350"/>
            <a:ext cx="511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AUDIT level accuracies, but with objectivity!</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True positive rate</a:t>
            </a:r>
            <a:endParaRPr/>
          </a:p>
        </p:txBody>
      </p:sp>
      <p:pic>
        <p:nvPicPr>
          <p:cNvPr id="307" name="Google Shape;307;p36"/>
          <p:cNvPicPr preferRelativeResize="0"/>
          <p:nvPr/>
        </p:nvPicPr>
        <p:blipFill>
          <a:blip r:embed="rId3">
            <a:alphaModFix/>
          </a:blip>
          <a:stretch>
            <a:fillRect/>
          </a:stretch>
        </p:blipFill>
        <p:spPr>
          <a:xfrm>
            <a:off x="170213" y="1621150"/>
            <a:ext cx="8803574" cy="528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Reflections</a:t>
            </a:r>
            <a:endParaRPr/>
          </a:p>
        </p:txBody>
      </p:sp>
      <p:sp>
        <p:nvSpPr>
          <p:cNvPr id="313" name="Google Shape;313;p37"/>
          <p:cNvSpPr txBox="1"/>
          <p:nvPr>
            <p:ph idx="1" type="body"/>
          </p:nvPr>
        </p:nvSpPr>
        <p:spPr>
          <a:xfrm>
            <a:off x="448965" y="1502816"/>
            <a:ext cx="8246100" cy="3264300"/>
          </a:xfrm>
          <a:prstGeom prst="rect">
            <a:avLst/>
          </a:prstGeom>
        </p:spPr>
        <p:txBody>
          <a:bodyPr anchorCtr="0" anchor="t" bIns="45700" lIns="91425" spcFirstLastPara="1" rIns="91425" wrap="square" tIns="45700">
            <a:normAutofit/>
          </a:bodyPr>
          <a:lstStyle/>
          <a:p>
            <a:pPr indent="-387350" lvl="0" marL="457200" rtl="0" algn="l">
              <a:spcBef>
                <a:spcPts val="560"/>
              </a:spcBef>
              <a:spcAft>
                <a:spcPts val="0"/>
              </a:spcAft>
              <a:buSzPts val="2500"/>
              <a:buChar char="•"/>
            </a:pPr>
            <a:r>
              <a:rPr lang="en" sz="2500"/>
              <a:t>Develop</a:t>
            </a:r>
            <a:r>
              <a:rPr lang="en" sz="2500"/>
              <a:t> better CNN architecture</a:t>
            </a:r>
            <a:endParaRPr sz="2500"/>
          </a:p>
          <a:p>
            <a:pPr indent="-387350" lvl="0" marL="457200" rtl="0" algn="l">
              <a:spcBef>
                <a:spcPts val="0"/>
              </a:spcBef>
              <a:spcAft>
                <a:spcPts val="0"/>
              </a:spcAft>
              <a:buSzPts val="2500"/>
              <a:buChar char="•"/>
            </a:pPr>
            <a:r>
              <a:rPr lang="en" sz="2500"/>
              <a:t>Revisit feature engineering</a:t>
            </a:r>
            <a:endParaRPr sz="2500"/>
          </a:p>
          <a:p>
            <a:pPr indent="-387350" lvl="1" marL="914400" rtl="0" algn="l">
              <a:spcBef>
                <a:spcPts val="0"/>
              </a:spcBef>
              <a:spcAft>
                <a:spcPts val="0"/>
              </a:spcAft>
              <a:buSzPts val="2500"/>
              <a:buChar char="–"/>
            </a:pPr>
            <a:r>
              <a:rPr lang="en" sz="2500"/>
              <a:t>Dimensionality reduction using feature maps </a:t>
            </a:r>
            <a:endParaRPr sz="2500"/>
          </a:p>
          <a:p>
            <a:pPr indent="-387350" lvl="1" marL="914400" rtl="0" algn="l">
              <a:spcBef>
                <a:spcPts val="0"/>
              </a:spcBef>
              <a:spcAft>
                <a:spcPts val="0"/>
              </a:spcAft>
              <a:buSzPts val="2500"/>
              <a:buChar char="–"/>
            </a:pPr>
            <a:r>
              <a:rPr lang="en" sz="2500"/>
              <a:t>Noise elimination using SVD/wavelet transform</a:t>
            </a:r>
            <a:endParaRPr sz="2500"/>
          </a:p>
          <a:p>
            <a:pPr indent="-387350" lvl="0" marL="457200" rtl="0" algn="l">
              <a:spcBef>
                <a:spcPts val="0"/>
              </a:spcBef>
              <a:spcAft>
                <a:spcPts val="0"/>
              </a:spcAft>
              <a:buSzPts val="2500"/>
              <a:buChar char="•"/>
            </a:pPr>
            <a:r>
              <a:rPr lang="en" sz="2500"/>
              <a:t>Try out Recurrent Neural Networks (RNNs)</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419378" y="2190002"/>
            <a:ext cx="6252600" cy="763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solidFill>
                  <a:schemeClr val="dk1"/>
                </a:solidFill>
              </a:rPr>
              <a:t>Thanks for tuning in! </a:t>
            </a:r>
            <a:endParaRPr>
              <a:solidFill>
                <a:schemeClr val="dk1"/>
              </a:solidFill>
            </a:endParaRPr>
          </a:p>
          <a:p>
            <a:pPr indent="0" lvl="0" marL="0" rtl="0" algn="l">
              <a:spcBef>
                <a:spcPts val="0"/>
              </a:spcBef>
              <a:spcAft>
                <a:spcPts val="0"/>
              </a:spcAft>
              <a:buNone/>
            </a:pPr>
            <a:r>
              <a:rPr lang="en">
                <a:solidFill>
                  <a:schemeClr val="dk1"/>
                </a:solidFill>
              </a:rPr>
              <a:t>Questions?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Early intervention is key to treatment</a:t>
            </a:r>
            <a:endParaRPr/>
          </a:p>
        </p:txBody>
      </p:sp>
      <p:pic>
        <p:nvPicPr>
          <p:cNvPr id="111" name="Google Shape;111;p17"/>
          <p:cNvPicPr preferRelativeResize="0"/>
          <p:nvPr/>
        </p:nvPicPr>
        <p:blipFill>
          <a:blip r:embed="rId3">
            <a:alphaModFix/>
          </a:blip>
          <a:stretch>
            <a:fillRect/>
          </a:stretch>
        </p:blipFill>
        <p:spPr>
          <a:xfrm>
            <a:off x="2289119" y="1787588"/>
            <a:ext cx="4549318" cy="2381837"/>
          </a:xfrm>
          <a:prstGeom prst="rect">
            <a:avLst/>
          </a:prstGeom>
          <a:noFill/>
          <a:ln>
            <a:noFill/>
          </a:ln>
        </p:spPr>
      </p:pic>
      <p:sp>
        <p:nvSpPr>
          <p:cNvPr id="112" name="Google Shape;112;p17"/>
          <p:cNvSpPr txBox="1"/>
          <p:nvPr/>
        </p:nvSpPr>
        <p:spPr>
          <a:xfrm>
            <a:off x="2387225" y="4462500"/>
            <a:ext cx="4830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p>
        </p:txBody>
      </p:sp>
      <p:sp>
        <p:nvSpPr>
          <p:cNvPr id="113" name="Google Shape;113;p17"/>
          <p:cNvSpPr txBox="1"/>
          <p:nvPr/>
        </p:nvSpPr>
        <p:spPr>
          <a:xfrm>
            <a:off x="1988875" y="4462500"/>
            <a:ext cx="514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Calibri"/>
                <a:ea typeface="Calibri"/>
                <a:cs typeface="Calibri"/>
                <a:sym typeface="Calibri"/>
              </a:rPr>
              <a:t>AUDIT gives 70-90% accuracy</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EEG tracks electrical activity in the brain</a:t>
            </a:r>
            <a:endParaRPr/>
          </a:p>
        </p:txBody>
      </p:sp>
      <p:pic>
        <p:nvPicPr>
          <p:cNvPr id="119" name="Google Shape;119;p18"/>
          <p:cNvPicPr preferRelativeResize="0"/>
          <p:nvPr/>
        </p:nvPicPr>
        <p:blipFill rotWithShape="1">
          <a:blip r:embed="rId3">
            <a:alphaModFix/>
          </a:blip>
          <a:srcRect b="0" l="0" r="0" t="16805"/>
          <a:stretch/>
        </p:blipFill>
        <p:spPr>
          <a:xfrm>
            <a:off x="440725" y="1938351"/>
            <a:ext cx="4267200" cy="2662624"/>
          </a:xfrm>
          <a:prstGeom prst="rect">
            <a:avLst/>
          </a:prstGeom>
          <a:noFill/>
          <a:ln>
            <a:noFill/>
          </a:ln>
        </p:spPr>
      </p:pic>
      <p:pic>
        <p:nvPicPr>
          <p:cNvPr id="120" name="Google Shape;120;p18"/>
          <p:cNvPicPr preferRelativeResize="0"/>
          <p:nvPr/>
        </p:nvPicPr>
        <p:blipFill>
          <a:blip r:embed="rId4">
            <a:alphaModFix/>
          </a:blip>
          <a:stretch>
            <a:fillRect/>
          </a:stretch>
        </p:blipFill>
        <p:spPr>
          <a:xfrm>
            <a:off x="5075650" y="1656850"/>
            <a:ext cx="3486650" cy="3486650"/>
          </a:xfrm>
          <a:prstGeom prst="rect">
            <a:avLst/>
          </a:prstGeom>
          <a:noFill/>
          <a:ln>
            <a:noFill/>
          </a:ln>
        </p:spPr>
      </p:pic>
      <p:sp>
        <p:nvSpPr>
          <p:cNvPr id="121" name="Google Shape;121;p18"/>
          <p:cNvSpPr txBox="1"/>
          <p:nvPr/>
        </p:nvSpPr>
        <p:spPr>
          <a:xfrm>
            <a:off x="5686825" y="1538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electroencephalogram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p:nvPr/>
        </p:nvSpPr>
        <p:spPr>
          <a:xfrm>
            <a:off x="6672750" y="1575900"/>
            <a:ext cx="1763100" cy="1483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ph type="title"/>
          </p:nvPr>
        </p:nvSpPr>
        <p:spPr>
          <a:xfrm>
            <a:off x="440625" y="364275"/>
            <a:ext cx="64929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640"/>
              <a:t>THE BIG PICTURE (Snodgrass and Vanderwart set)</a:t>
            </a:r>
            <a:endParaRPr sz="3640"/>
          </a:p>
        </p:txBody>
      </p:sp>
      <p:sp>
        <p:nvSpPr>
          <p:cNvPr id="128" name="Google Shape;128;p19"/>
          <p:cNvSpPr txBox="1"/>
          <p:nvPr/>
        </p:nvSpPr>
        <p:spPr>
          <a:xfrm>
            <a:off x="802500" y="3790775"/>
            <a:ext cx="17631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S1</a:t>
            </a:r>
            <a:endParaRPr sz="2100">
              <a:latin typeface="Calibri"/>
              <a:ea typeface="Calibri"/>
              <a:cs typeface="Calibri"/>
              <a:sym typeface="Calibri"/>
            </a:endParaRPr>
          </a:p>
        </p:txBody>
      </p:sp>
      <p:pic>
        <p:nvPicPr>
          <p:cNvPr id="129" name="Google Shape;129;p19"/>
          <p:cNvPicPr preferRelativeResize="0"/>
          <p:nvPr/>
        </p:nvPicPr>
        <p:blipFill>
          <a:blip r:embed="rId3">
            <a:alphaModFix/>
          </a:blip>
          <a:stretch>
            <a:fillRect/>
          </a:stretch>
        </p:blipFill>
        <p:spPr>
          <a:xfrm>
            <a:off x="802572" y="2307075"/>
            <a:ext cx="1763225" cy="1483700"/>
          </a:xfrm>
          <a:prstGeom prst="rect">
            <a:avLst/>
          </a:prstGeom>
          <a:noFill/>
          <a:ln cap="flat" cmpd="sng" w="9525">
            <a:solidFill>
              <a:schemeClr val="dk1"/>
            </a:solidFill>
            <a:prstDash val="solid"/>
            <a:round/>
            <a:headEnd len="sm" w="sm" type="none"/>
            <a:tailEnd len="sm" w="sm" type="none"/>
          </a:ln>
        </p:spPr>
      </p:pic>
      <p:sp>
        <p:nvSpPr>
          <p:cNvPr id="130" name="Google Shape;130;p19"/>
          <p:cNvSpPr txBox="1"/>
          <p:nvPr/>
        </p:nvSpPr>
        <p:spPr>
          <a:xfrm>
            <a:off x="3690475" y="4543350"/>
            <a:ext cx="17631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S2 match</a:t>
            </a:r>
            <a:endParaRPr sz="2100">
              <a:latin typeface="Calibri"/>
              <a:ea typeface="Calibri"/>
              <a:cs typeface="Calibri"/>
              <a:sym typeface="Calibri"/>
            </a:endParaRPr>
          </a:p>
        </p:txBody>
      </p:sp>
      <p:pic>
        <p:nvPicPr>
          <p:cNvPr id="131" name="Google Shape;131;p19"/>
          <p:cNvPicPr preferRelativeResize="0"/>
          <p:nvPr/>
        </p:nvPicPr>
        <p:blipFill>
          <a:blip r:embed="rId3">
            <a:alphaModFix/>
          </a:blip>
          <a:stretch>
            <a:fillRect/>
          </a:stretch>
        </p:blipFill>
        <p:spPr>
          <a:xfrm>
            <a:off x="3690422" y="1575950"/>
            <a:ext cx="1763225" cy="1483700"/>
          </a:xfrm>
          <a:prstGeom prst="rect">
            <a:avLst/>
          </a:prstGeom>
          <a:noFill/>
          <a:ln cap="flat" cmpd="sng" w="9525">
            <a:solidFill>
              <a:schemeClr val="dk1"/>
            </a:solidFill>
            <a:prstDash val="solid"/>
            <a:round/>
            <a:headEnd len="sm" w="sm" type="none"/>
            <a:tailEnd len="sm" w="sm" type="none"/>
          </a:ln>
        </p:spPr>
      </p:pic>
      <p:pic>
        <p:nvPicPr>
          <p:cNvPr id="132" name="Google Shape;132;p19"/>
          <p:cNvPicPr preferRelativeResize="0"/>
          <p:nvPr/>
        </p:nvPicPr>
        <p:blipFill>
          <a:blip r:embed="rId3">
            <a:alphaModFix/>
          </a:blip>
          <a:stretch>
            <a:fillRect/>
          </a:stretch>
        </p:blipFill>
        <p:spPr>
          <a:xfrm>
            <a:off x="3690385" y="3059650"/>
            <a:ext cx="1763225" cy="1483700"/>
          </a:xfrm>
          <a:prstGeom prst="rect">
            <a:avLst/>
          </a:prstGeom>
          <a:noFill/>
          <a:ln cap="flat" cmpd="sng" w="9525">
            <a:solidFill>
              <a:schemeClr val="dk1"/>
            </a:solidFill>
            <a:prstDash val="solid"/>
            <a:round/>
            <a:headEnd len="sm" w="sm" type="none"/>
            <a:tailEnd len="sm" w="sm" type="none"/>
          </a:ln>
        </p:spPr>
      </p:pic>
      <p:sp>
        <p:nvSpPr>
          <p:cNvPr id="133" name="Google Shape;133;p19"/>
          <p:cNvSpPr txBox="1"/>
          <p:nvPr/>
        </p:nvSpPr>
        <p:spPr>
          <a:xfrm>
            <a:off x="6672750" y="4543350"/>
            <a:ext cx="17631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S2 nonmatch</a:t>
            </a:r>
            <a:endParaRPr sz="2100">
              <a:latin typeface="Calibri"/>
              <a:ea typeface="Calibri"/>
              <a:cs typeface="Calibri"/>
              <a:sym typeface="Calibri"/>
            </a:endParaRPr>
          </a:p>
        </p:txBody>
      </p:sp>
      <p:pic>
        <p:nvPicPr>
          <p:cNvPr id="134" name="Google Shape;134;p19"/>
          <p:cNvPicPr preferRelativeResize="0"/>
          <p:nvPr/>
        </p:nvPicPr>
        <p:blipFill>
          <a:blip r:embed="rId3">
            <a:alphaModFix/>
          </a:blip>
          <a:stretch>
            <a:fillRect/>
          </a:stretch>
        </p:blipFill>
        <p:spPr>
          <a:xfrm>
            <a:off x="6672660" y="3059650"/>
            <a:ext cx="1763226" cy="1483700"/>
          </a:xfrm>
          <a:prstGeom prst="rect">
            <a:avLst/>
          </a:prstGeom>
          <a:noFill/>
          <a:ln cap="flat" cmpd="sng" w="9525">
            <a:solidFill>
              <a:schemeClr val="dk1"/>
            </a:solidFill>
            <a:prstDash val="solid"/>
            <a:round/>
            <a:headEnd len="sm" w="sm" type="none"/>
            <a:tailEnd len="sm" w="sm" type="none"/>
          </a:ln>
        </p:spPr>
      </p:pic>
      <p:pic>
        <p:nvPicPr>
          <p:cNvPr id="135" name="Google Shape;135;p19"/>
          <p:cNvPicPr preferRelativeResize="0"/>
          <p:nvPr/>
        </p:nvPicPr>
        <p:blipFill>
          <a:blip r:embed="rId4">
            <a:alphaModFix/>
          </a:blip>
          <a:stretch>
            <a:fillRect/>
          </a:stretch>
        </p:blipFill>
        <p:spPr>
          <a:xfrm>
            <a:off x="6933525" y="1619350"/>
            <a:ext cx="1241551" cy="139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Standard preprocessing for EEG</a:t>
            </a:r>
            <a:endParaRPr/>
          </a:p>
        </p:txBody>
      </p:sp>
      <p:pic>
        <p:nvPicPr>
          <p:cNvPr id="141" name="Google Shape;141;p20"/>
          <p:cNvPicPr preferRelativeResize="0"/>
          <p:nvPr/>
        </p:nvPicPr>
        <p:blipFill>
          <a:blip r:embed="rId3">
            <a:alphaModFix/>
          </a:blip>
          <a:stretch>
            <a:fillRect/>
          </a:stretch>
        </p:blipFill>
        <p:spPr>
          <a:xfrm>
            <a:off x="2383699" y="1571600"/>
            <a:ext cx="4360175" cy="329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440730" y="400254"/>
            <a:ext cx="82461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Data exploration</a:t>
            </a:r>
            <a:endParaRPr/>
          </a:p>
        </p:txBody>
      </p:sp>
      <p:pic>
        <p:nvPicPr>
          <p:cNvPr id="147" name="Google Shape;147;p21"/>
          <p:cNvPicPr preferRelativeResize="0"/>
          <p:nvPr/>
        </p:nvPicPr>
        <p:blipFill rotWithShape="1">
          <a:blip r:embed="rId3">
            <a:alphaModFix/>
          </a:blip>
          <a:srcRect b="0" l="23202" r="30038" t="0"/>
          <a:stretch/>
        </p:blipFill>
        <p:spPr>
          <a:xfrm>
            <a:off x="7077026" y="2325775"/>
            <a:ext cx="1609798" cy="1812024"/>
          </a:xfrm>
          <a:prstGeom prst="rect">
            <a:avLst/>
          </a:prstGeom>
          <a:noFill/>
          <a:ln>
            <a:noFill/>
          </a:ln>
        </p:spPr>
      </p:pic>
      <p:pic>
        <p:nvPicPr>
          <p:cNvPr id="148" name="Google Shape;148;p21"/>
          <p:cNvPicPr preferRelativeResize="0"/>
          <p:nvPr/>
        </p:nvPicPr>
        <p:blipFill rotWithShape="1">
          <a:blip r:embed="rId4">
            <a:alphaModFix/>
          </a:blip>
          <a:srcRect b="7597" l="6878" r="14604" t="8818"/>
          <a:stretch/>
        </p:blipFill>
        <p:spPr>
          <a:xfrm>
            <a:off x="0" y="1507739"/>
            <a:ext cx="6471230" cy="344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440726" y="400250"/>
            <a:ext cx="61923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040"/>
              <a:t>Average trends in the data </a:t>
            </a:r>
            <a:endParaRPr sz="3040"/>
          </a:p>
        </p:txBody>
      </p:sp>
      <p:sp>
        <p:nvSpPr>
          <p:cNvPr id="154" name="Google Shape;154;p22"/>
          <p:cNvSpPr txBox="1"/>
          <p:nvPr>
            <p:ph idx="1" type="body"/>
          </p:nvPr>
        </p:nvSpPr>
        <p:spPr>
          <a:xfrm>
            <a:off x="133225" y="1502825"/>
            <a:ext cx="3166500" cy="3264300"/>
          </a:xfrm>
          <a:prstGeom prst="rect">
            <a:avLst/>
          </a:prstGeom>
        </p:spPr>
        <p:txBody>
          <a:bodyPr anchorCtr="0" anchor="t" bIns="45700" lIns="91425" spcFirstLastPara="1" rIns="91425" wrap="square" tIns="45700">
            <a:normAutofit/>
          </a:bodyPr>
          <a:lstStyle/>
          <a:p>
            <a:pPr indent="-330200" lvl="0" marL="457200" rtl="0" algn="l">
              <a:spcBef>
                <a:spcPts val="560"/>
              </a:spcBef>
              <a:spcAft>
                <a:spcPts val="0"/>
              </a:spcAft>
              <a:buSzPts val="1600"/>
              <a:buChar char="•"/>
            </a:pPr>
            <a:r>
              <a:rPr lang="en" sz="1600"/>
              <a:t>Shows potential for feature engineering</a:t>
            </a:r>
            <a:endParaRPr sz="1600"/>
          </a:p>
          <a:p>
            <a:pPr indent="-330200" lvl="0" marL="457200" rtl="0" algn="l">
              <a:spcBef>
                <a:spcPts val="0"/>
              </a:spcBef>
              <a:spcAft>
                <a:spcPts val="0"/>
              </a:spcAft>
              <a:buSzPts val="1600"/>
              <a:buChar char="•"/>
            </a:pPr>
            <a:r>
              <a:rPr lang="en" sz="1600"/>
              <a:t>But what happens when we look at individual patients?</a:t>
            </a:r>
            <a:endParaRPr sz="1600"/>
          </a:p>
        </p:txBody>
      </p:sp>
      <p:pic>
        <p:nvPicPr>
          <p:cNvPr id="155" name="Google Shape;155;p22"/>
          <p:cNvPicPr preferRelativeResize="0"/>
          <p:nvPr/>
        </p:nvPicPr>
        <p:blipFill rotWithShape="1">
          <a:blip r:embed="rId3">
            <a:alphaModFix/>
          </a:blip>
          <a:srcRect b="0" l="6881" r="8787" t="5891"/>
          <a:stretch/>
        </p:blipFill>
        <p:spPr>
          <a:xfrm>
            <a:off x="3299563" y="1596925"/>
            <a:ext cx="5844437" cy="3264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440726" y="400250"/>
            <a:ext cx="58065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2740"/>
              <a:t>Variance across patients</a:t>
            </a:r>
            <a:endParaRPr sz="2740"/>
          </a:p>
        </p:txBody>
      </p:sp>
      <p:sp>
        <p:nvSpPr>
          <p:cNvPr id="161" name="Google Shape;161;p23"/>
          <p:cNvSpPr txBox="1"/>
          <p:nvPr>
            <p:ph idx="1" type="body"/>
          </p:nvPr>
        </p:nvSpPr>
        <p:spPr>
          <a:xfrm>
            <a:off x="184875" y="1838875"/>
            <a:ext cx="2694000" cy="2309700"/>
          </a:xfrm>
          <a:prstGeom prst="rect">
            <a:avLst/>
          </a:prstGeom>
        </p:spPr>
        <p:txBody>
          <a:bodyPr anchorCtr="0" anchor="t" bIns="45700" lIns="91425" spcFirstLastPara="1" rIns="91425" wrap="square" tIns="45700">
            <a:noAutofit/>
          </a:bodyPr>
          <a:lstStyle/>
          <a:p>
            <a:pPr indent="-330200" lvl="0" marL="457200" rtl="0" algn="l">
              <a:spcBef>
                <a:spcPts val="560"/>
              </a:spcBef>
              <a:spcAft>
                <a:spcPts val="0"/>
              </a:spcAft>
              <a:buClr>
                <a:srgbClr val="000000"/>
              </a:buClr>
              <a:buSzPts val="1600"/>
              <a:buChar char="•"/>
            </a:pPr>
            <a:r>
              <a:rPr lang="en" sz="1600">
                <a:solidFill>
                  <a:srgbClr val="000000"/>
                </a:solidFill>
              </a:rPr>
              <a:t>The high variance among patients may make feature engineering inaccurate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What about making features out of trends between trials of the same patient?</a:t>
            </a:r>
            <a:endParaRPr sz="1600">
              <a:solidFill>
                <a:srgbClr val="000000"/>
              </a:solidFill>
            </a:endParaRPr>
          </a:p>
        </p:txBody>
      </p:sp>
      <p:pic>
        <p:nvPicPr>
          <p:cNvPr id="162" name="Google Shape;162;p23"/>
          <p:cNvPicPr preferRelativeResize="0"/>
          <p:nvPr/>
        </p:nvPicPr>
        <p:blipFill rotWithShape="1">
          <a:blip r:embed="rId3">
            <a:alphaModFix/>
          </a:blip>
          <a:srcRect b="0" l="5905" r="8631" t="6261"/>
          <a:stretch/>
        </p:blipFill>
        <p:spPr>
          <a:xfrm>
            <a:off x="2878875" y="1703825"/>
            <a:ext cx="6265123" cy="3439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